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3" r:id="rId7"/>
    <p:sldId id="264" r:id="rId8"/>
    <p:sldId id="265" r:id="rId9"/>
    <p:sldId id="266" r:id="rId10"/>
    <p:sldId id="267" r:id="rId11"/>
    <p:sldId id="269" r:id="rId12"/>
    <p:sldId id="268" r:id="rId13"/>
    <p:sldId id="261" r:id="rId14"/>
    <p:sldId id="270" r:id="rId15"/>
    <p:sldId id="271" r:id="rId16"/>
    <p:sldId id="272" r:id="rId17"/>
    <p:sldId id="273" r:id="rId18"/>
    <p:sldId id="274" r:id="rId19"/>
    <p:sldId id="275" r:id="rId20"/>
    <p:sldId id="276" r:id="rId21"/>
    <p:sldId id="277" r:id="rId22"/>
    <p:sldId id="285" r:id="rId23"/>
    <p:sldId id="278" r:id="rId24"/>
    <p:sldId id="287" r:id="rId25"/>
    <p:sldId id="280" r:id="rId26"/>
    <p:sldId id="281" r:id="rId27"/>
    <p:sldId id="282" r:id="rId28"/>
    <p:sldId id="283" r:id="rId29"/>
    <p:sldId id="284"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78182" autoAdjust="0"/>
  </p:normalViewPr>
  <p:slideViewPr>
    <p:cSldViewPr snapToGrid="0">
      <p:cViewPr>
        <p:scale>
          <a:sx n="64" d="100"/>
          <a:sy n="64" d="100"/>
        </p:scale>
        <p:origin x="115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8751B9-CB51-4AAA-8DDC-8B21B5FD088E}"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375666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751B9-CB51-4AAA-8DDC-8B21B5FD088E}"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201821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751B9-CB51-4AAA-8DDC-8B21B5FD088E}"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387867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751B9-CB51-4AAA-8DDC-8B21B5FD088E}"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352491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8751B9-CB51-4AAA-8DDC-8B21B5FD088E}"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434747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8751B9-CB51-4AAA-8DDC-8B21B5FD088E}"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74794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8751B9-CB51-4AAA-8DDC-8B21B5FD088E}" type="datetimeFigureOut">
              <a:rPr lang="en-US" smtClean="0"/>
              <a:t>9/18/2020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728373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8751B9-CB51-4AAA-8DDC-8B21B5FD088E}" type="datetimeFigureOut">
              <a:rPr lang="en-US" smtClean="0"/>
              <a:t>9/18/2020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6686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751B9-CB51-4AAA-8DDC-8B21B5FD088E}" type="datetimeFigureOut">
              <a:rPr lang="en-US" smtClean="0"/>
              <a:t>9/18/2020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2721444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8751B9-CB51-4AAA-8DDC-8B21B5FD088E}"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197641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8751B9-CB51-4AAA-8DDC-8B21B5FD088E}"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89616-575E-4D55-8E93-B5BC5A919667}" type="slidenum">
              <a:rPr lang="en-US" smtClean="0"/>
              <a:t>‹#›</a:t>
            </a:fld>
            <a:endParaRPr lang="en-US"/>
          </a:p>
        </p:txBody>
      </p:sp>
    </p:spTree>
    <p:extLst>
      <p:ext uri="{BB962C8B-B14F-4D97-AF65-F5344CB8AC3E}">
        <p14:creationId xmlns:p14="http://schemas.microsoft.com/office/powerpoint/2010/main" val="2932333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751B9-CB51-4AAA-8DDC-8B21B5FD088E}" type="datetimeFigureOut">
              <a:rPr lang="en-US" smtClean="0"/>
              <a:t>9/18/2020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89616-575E-4D55-8E93-B5BC5A919667}" type="slidenum">
              <a:rPr lang="en-US" smtClean="0"/>
              <a:t>‹#›</a:t>
            </a:fld>
            <a:endParaRPr lang="en-US"/>
          </a:p>
        </p:txBody>
      </p:sp>
    </p:spTree>
    <p:extLst>
      <p:ext uri="{BB962C8B-B14F-4D97-AF65-F5344CB8AC3E}">
        <p14:creationId xmlns:p14="http://schemas.microsoft.com/office/powerpoint/2010/main" val="1006701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oughtco.com/word-english-language-1692612" TargetMode="External"/><Relationship Id="rId2" Type="http://schemas.openxmlformats.org/officeDocument/2006/relationships/hyperlink" Target="https://www.thoughtco.com/message-communication-term-1691309"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www.thoughtco.com/what-is-a-language-169121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Communication and its Types</a:t>
            </a:r>
            <a:endParaRPr lang="en-US" dirty="0"/>
          </a:p>
        </p:txBody>
      </p:sp>
      <p:sp>
        <p:nvSpPr>
          <p:cNvPr id="3" name="Subtitle 2"/>
          <p:cNvSpPr>
            <a:spLocks noGrp="1"/>
          </p:cNvSpPr>
          <p:nvPr>
            <p:ph type="subTitle" idx="1"/>
          </p:nvPr>
        </p:nvSpPr>
        <p:spPr/>
        <p:txBody>
          <a:bodyPr/>
          <a:lstStyle/>
          <a:p>
            <a:r>
              <a:rPr lang="en-US" dirty="0" smtClean="0"/>
              <a:t>Department of English and Foreign Languages SRM Institute of Science and Technology</a:t>
            </a:r>
            <a:endParaRPr lang="en-US" dirty="0"/>
          </a:p>
        </p:txBody>
      </p:sp>
    </p:spTree>
    <p:extLst>
      <p:ext uri="{BB962C8B-B14F-4D97-AF65-F5344CB8AC3E}">
        <p14:creationId xmlns:p14="http://schemas.microsoft.com/office/powerpoint/2010/main" val="1294103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794" y="0"/>
            <a:ext cx="12077206" cy="1569660"/>
          </a:xfrm>
          <a:prstGeom prst="rect">
            <a:avLst/>
          </a:prstGeom>
        </p:spPr>
        <p:txBody>
          <a:bodyPr wrap="square">
            <a:spAutoFit/>
          </a:bodyPr>
          <a:lstStyle/>
          <a:p>
            <a:r>
              <a:rPr lang="en-US" sz="2400" b="0" i="0" dirty="0" smtClean="0">
                <a:solidFill>
                  <a:srgbClr val="282828"/>
                </a:solidFill>
                <a:effectLst/>
                <a:latin typeface="Georgia" panose="02040502050405020303" pitchFamily="18" charset="0"/>
              </a:rPr>
              <a:t>Nonverbal communication, also called manual language, is the process of sending and receiving </a:t>
            </a:r>
            <a:r>
              <a:rPr lang="en-US" sz="2400" b="0" i="0" u="none" strike="noStrike" dirty="0" smtClean="0">
                <a:solidFill>
                  <a:srgbClr val="282828"/>
                </a:solidFill>
                <a:effectLst/>
                <a:latin typeface="Georgia" panose="02040502050405020303" pitchFamily="18" charset="0"/>
                <a:hlinkClick r:id="rId2"/>
              </a:rPr>
              <a:t>messages</a:t>
            </a:r>
            <a:r>
              <a:rPr lang="en-US" sz="2400" b="0" i="0" dirty="0" smtClean="0">
                <a:solidFill>
                  <a:srgbClr val="282828"/>
                </a:solidFill>
                <a:effectLst/>
                <a:latin typeface="Georgia" panose="02040502050405020303" pitchFamily="18" charset="0"/>
              </a:rPr>
              <a:t> without using </a:t>
            </a:r>
            <a:r>
              <a:rPr lang="en-US" sz="2400" b="0" i="0" u="none" strike="noStrike" dirty="0" smtClean="0">
                <a:solidFill>
                  <a:srgbClr val="282828"/>
                </a:solidFill>
                <a:effectLst/>
                <a:latin typeface="Georgia" panose="02040502050405020303" pitchFamily="18" charset="0"/>
                <a:hlinkClick r:id="rId3"/>
              </a:rPr>
              <a:t>words</a:t>
            </a:r>
            <a:r>
              <a:rPr lang="en-US" sz="2400" b="0" i="0" dirty="0" smtClean="0">
                <a:solidFill>
                  <a:srgbClr val="282828"/>
                </a:solidFill>
                <a:effectLst/>
                <a:latin typeface="Georgia" panose="02040502050405020303" pitchFamily="18" charset="0"/>
              </a:rPr>
              <a:t>, either spoken or written. Similar to the way that italicizing emphasizes written </a:t>
            </a:r>
            <a:r>
              <a:rPr lang="en-US" sz="2400" b="0" i="0" u="none" strike="noStrike" dirty="0" smtClean="0">
                <a:solidFill>
                  <a:srgbClr val="282828"/>
                </a:solidFill>
                <a:effectLst/>
                <a:latin typeface="Georgia" panose="02040502050405020303" pitchFamily="18" charset="0"/>
                <a:hlinkClick r:id="rId4"/>
              </a:rPr>
              <a:t>language</a:t>
            </a:r>
            <a:r>
              <a:rPr lang="en-US" sz="2400" b="0" i="0" dirty="0" smtClean="0">
                <a:solidFill>
                  <a:srgbClr val="282828"/>
                </a:solidFill>
                <a:effectLst/>
                <a:latin typeface="Georgia" panose="02040502050405020303" pitchFamily="18" charset="0"/>
              </a:rPr>
              <a:t>, nonverbal behavior may emphasize parts of a verbal message.</a:t>
            </a:r>
            <a:endParaRPr lang="en-US" sz="2400" dirty="0"/>
          </a:p>
        </p:txBody>
      </p:sp>
      <p:pic>
        <p:nvPicPr>
          <p:cNvPr id="4" name="Picture 3"/>
          <p:cNvPicPr>
            <a:picLocks noChangeAspect="1"/>
          </p:cNvPicPr>
          <p:nvPr/>
        </p:nvPicPr>
        <p:blipFill>
          <a:blip r:embed="rId5"/>
          <a:stretch>
            <a:fillRect/>
          </a:stretch>
        </p:blipFill>
        <p:spPr>
          <a:xfrm>
            <a:off x="0" y="1569660"/>
            <a:ext cx="12192000" cy="5288340"/>
          </a:xfrm>
          <a:prstGeom prst="rect">
            <a:avLst/>
          </a:prstGeom>
        </p:spPr>
      </p:pic>
    </p:spTree>
    <p:extLst>
      <p:ext uri="{BB962C8B-B14F-4D97-AF65-F5344CB8AC3E}">
        <p14:creationId xmlns:p14="http://schemas.microsoft.com/office/powerpoint/2010/main" val="2515461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2525" y="451262"/>
            <a:ext cx="10497787" cy="5949538"/>
          </a:xfrm>
          <a:prstGeom prst="rect">
            <a:avLst/>
          </a:prstGeom>
        </p:spPr>
      </p:pic>
    </p:spTree>
    <p:extLst>
      <p:ext uri="{BB962C8B-B14F-4D97-AF65-F5344CB8AC3E}">
        <p14:creationId xmlns:p14="http://schemas.microsoft.com/office/powerpoint/2010/main" val="1655724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1.wp.com/s3.amazonaws.com/lowres.cartoonstock.com/seasonal-celebrations-thanksgiving-thanksgiving_lunch-thanksgiving_dinner-umpire-sports_official-dchn448_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8753"/>
            <a:ext cx="5746461" cy="51063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034458" y="0"/>
            <a:ext cx="3822061" cy="3135086"/>
          </a:xfrm>
          <a:prstGeom prst="rect">
            <a:avLst/>
          </a:prstGeom>
        </p:spPr>
      </p:pic>
      <p:pic>
        <p:nvPicPr>
          <p:cNvPr id="8196" name="Picture 4" descr="https://img.wendangwang.com/pic/fe8de3d258faf4933ae5c956/1-810-jpg_6-1080-0-0-10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036" y="3366655"/>
            <a:ext cx="6197873" cy="349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394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794" y="0"/>
            <a:ext cx="3697185" cy="3293209"/>
          </a:xfrm>
          <a:prstGeom prst="rect">
            <a:avLst/>
          </a:prstGeom>
        </p:spPr>
        <p:txBody>
          <a:bodyPr wrap="square">
            <a:spAutoFit/>
          </a:bodyPr>
          <a:lstStyle/>
          <a:p>
            <a:r>
              <a:rPr lang="en-US" sz="4000" b="0" i="0" u="none" strike="noStrike" baseline="0" dirty="0" smtClean="0">
                <a:solidFill>
                  <a:srgbClr val="000000"/>
                </a:solidFill>
                <a:latin typeface="Times New Roman" panose="02020603050405020304" pitchFamily="18" charset="0"/>
              </a:rPr>
              <a:t>B</a:t>
            </a:r>
            <a:r>
              <a:rPr lang="en-US" sz="3200" b="0" i="0" u="none" strike="noStrike" baseline="0" dirty="0" smtClean="0">
                <a:solidFill>
                  <a:srgbClr val="000000"/>
                </a:solidFill>
                <a:latin typeface="Times New Roman" panose="02020603050405020304" pitchFamily="18" charset="0"/>
              </a:rPr>
              <a:t>ODYLANGUAGE</a:t>
            </a:r>
          </a:p>
          <a:p>
            <a:r>
              <a:rPr lang="en-US" sz="2200" b="0" i="0" u="none" strike="noStrike" baseline="0" dirty="0" smtClean="0">
                <a:solidFill>
                  <a:srgbClr val="000000"/>
                </a:solidFill>
                <a:latin typeface="Wingdings 2" panose="05020102010507070707" pitchFamily="18" charset="2"/>
              </a:rPr>
              <a:t></a:t>
            </a:r>
            <a:r>
              <a:rPr lang="en-US" sz="2800" b="0" i="0" u="none" strike="noStrike" baseline="0" dirty="0" smtClean="0">
                <a:solidFill>
                  <a:srgbClr val="000000"/>
                </a:solidFill>
                <a:latin typeface="Arial" panose="020B0604020202020204" pitchFamily="34" charset="0"/>
              </a:rPr>
              <a:t>Facial expression</a:t>
            </a:r>
          </a:p>
          <a:p>
            <a:r>
              <a:rPr lang="en-US" sz="2200" b="0" i="0" u="none" strike="noStrike" baseline="0" dirty="0" smtClean="0">
                <a:solidFill>
                  <a:srgbClr val="000000"/>
                </a:solidFill>
                <a:latin typeface="Wingdings 2" panose="05020102010507070707" pitchFamily="18" charset="2"/>
              </a:rPr>
              <a:t></a:t>
            </a:r>
            <a:r>
              <a:rPr lang="en-US" sz="2800" b="0" i="0" u="none" strike="noStrike" baseline="0" dirty="0" smtClean="0">
                <a:solidFill>
                  <a:srgbClr val="000000"/>
                </a:solidFill>
                <a:latin typeface="Arial" panose="020B0604020202020204" pitchFamily="34" charset="0"/>
              </a:rPr>
              <a:t>Eye contact/ gaze</a:t>
            </a:r>
          </a:p>
          <a:p>
            <a:r>
              <a:rPr lang="en-US" sz="2200" b="0" i="0" u="none" strike="noStrike" baseline="0" dirty="0" smtClean="0">
                <a:solidFill>
                  <a:srgbClr val="000000"/>
                </a:solidFill>
                <a:latin typeface="Wingdings 2" panose="05020102010507070707" pitchFamily="18" charset="2"/>
              </a:rPr>
              <a:t></a:t>
            </a:r>
            <a:r>
              <a:rPr lang="en-US" sz="2800" b="0" i="0" u="none" strike="noStrike" baseline="0" dirty="0" smtClean="0">
                <a:solidFill>
                  <a:srgbClr val="000000"/>
                </a:solidFill>
                <a:latin typeface="Arial" panose="020B0604020202020204" pitchFamily="34" charset="0"/>
              </a:rPr>
              <a:t>Gestures</a:t>
            </a:r>
          </a:p>
          <a:p>
            <a:r>
              <a:rPr lang="en-US" sz="2200" b="0" i="0" u="none" strike="noStrike" baseline="0" dirty="0" smtClean="0">
                <a:solidFill>
                  <a:srgbClr val="000000"/>
                </a:solidFill>
                <a:latin typeface="Wingdings 2" panose="05020102010507070707" pitchFamily="18" charset="2"/>
              </a:rPr>
              <a:t></a:t>
            </a:r>
            <a:r>
              <a:rPr lang="en-US" sz="2800" b="0" i="0" u="none" strike="noStrike" baseline="0" dirty="0" smtClean="0">
                <a:solidFill>
                  <a:srgbClr val="000000"/>
                </a:solidFill>
                <a:latin typeface="Arial" panose="020B0604020202020204" pitchFamily="34" charset="0"/>
              </a:rPr>
              <a:t>Postures</a:t>
            </a:r>
          </a:p>
          <a:p>
            <a:r>
              <a:rPr lang="en-US" sz="2200" b="0" i="0" u="none" strike="noStrike" baseline="0" dirty="0" smtClean="0">
                <a:solidFill>
                  <a:srgbClr val="000000"/>
                </a:solidFill>
                <a:latin typeface="Wingdings 2" panose="05020102010507070707" pitchFamily="18" charset="2"/>
              </a:rPr>
              <a:t></a:t>
            </a:r>
            <a:r>
              <a:rPr lang="en-US" sz="2800" b="0" i="0" u="none" strike="noStrike" baseline="0" dirty="0" smtClean="0">
                <a:solidFill>
                  <a:srgbClr val="000000"/>
                </a:solidFill>
                <a:latin typeface="Arial" panose="020B0604020202020204" pitchFamily="34" charset="0"/>
              </a:rPr>
              <a:t>Personal appearance</a:t>
            </a:r>
            <a:endParaRPr lang="en-US" sz="2800" b="0" i="0" u="none" strike="noStrike" baseline="0" dirty="0" smtClean="0">
              <a:solidFill>
                <a:srgbClr val="000000"/>
              </a:solidFill>
              <a:latin typeface="Arial" panose="020B0604020202020204" pitchFamily="34" charset="0"/>
            </a:endParaRPr>
          </a:p>
        </p:txBody>
      </p:sp>
      <p:pic>
        <p:nvPicPr>
          <p:cNvPr id="9218" name="Picture 2" descr="https://media.istockphoto.com/vectors/scared-young-man-holding-hands-near-face-emotions-and-body-language-vector-id1029905676?k=6&amp;m=1029905676&amp;s=612x612&amp;w=0&amp;h=SGUlQISIE5kv_q5svtd_PpmQihecfHhPmLeMPyU_xJ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979" y="237507"/>
            <a:ext cx="1900052" cy="27431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712651" y="534389"/>
            <a:ext cx="1293791" cy="2446318"/>
          </a:xfrm>
          <a:prstGeom prst="rect">
            <a:avLst/>
          </a:prstGeom>
        </p:spPr>
      </p:pic>
      <p:pic>
        <p:nvPicPr>
          <p:cNvPr id="5" name="Picture 4"/>
          <p:cNvPicPr>
            <a:picLocks noChangeAspect="1"/>
          </p:cNvPicPr>
          <p:nvPr/>
        </p:nvPicPr>
        <p:blipFill>
          <a:blip r:embed="rId4"/>
          <a:stretch>
            <a:fillRect/>
          </a:stretch>
        </p:blipFill>
        <p:spPr>
          <a:xfrm>
            <a:off x="7213579" y="534388"/>
            <a:ext cx="2195637" cy="2446317"/>
          </a:xfrm>
          <a:prstGeom prst="rect">
            <a:avLst/>
          </a:prstGeom>
        </p:spPr>
      </p:pic>
      <p:pic>
        <p:nvPicPr>
          <p:cNvPr id="6" name="Picture 5"/>
          <p:cNvPicPr>
            <a:picLocks noChangeAspect="1"/>
          </p:cNvPicPr>
          <p:nvPr/>
        </p:nvPicPr>
        <p:blipFill>
          <a:blip r:embed="rId5"/>
          <a:stretch>
            <a:fillRect/>
          </a:stretch>
        </p:blipFill>
        <p:spPr>
          <a:xfrm>
            <a:off x="9334377" y="534387"/>
            <a:ext cx="1576388" cy="2446317"/>
          </a:xfrm>
          <a:prstGeom prst="rect">
            <a:avLst/>
          </a:prstGeom>
        </p:spPr>
      </p:pic>
      <p:pic>
        <p:nvPicPr>
          <p:cNvPr id="7" name="Picture 6"/>
          <p:cNvPicPr>
            <a:picLocks noChangeAspect="1"/>
          </p:cNvPicPr>
          <p:nvPr/>
        </p:nvPicPr>
        <p:blipFill>
          <a:blip r:embed="rId6"/>
          <a:stretch>
            <a:fillRect/>
          </a:stretch>
        </p:blipFill>
        <p:spPr>
          <a:xfrm>
            <a:off x="256125" y="3446009"/>
            <a:ext cx="1714500" cy="3037918"/>
          </a:xfrm>
          <a:prstGeom prst="rect">
            <a:avLst/>
          </a:prstGeom>
        </p:spPr>
      </p:pic>
      <p:pic>
        <p:nvPicPr>
          <p:cNvPr id="8" name="Picture 7"/>
          <p:cNvPicPr>
            <a:picLocks noChangeAspect="1"/>
          </p:cNvPicPr>
          <p:nvPr/>
        </p:nvPicPr>
        <p:blipFill>
          <a:blip r:embed="rId7"/>
          <a:stretch>
            <a:fillRect/>
          </a:stretch>
        </p:blipFill>
        <p:spPr>
          <a:xfrm>
            <a:off x="1970626" y="3779227"/>
            <a:ext cx="1841354" cy="2857500"/>
          </a:xfrm>
          <a:prstGeom prst="rect">
            <a:avLst/>
          </a:prstGeom>
        </p:spPr>
      </p:pic>
      <p:pic>
        <p:nvPicPr>
          <p:cNvPr id="9" name="Picture 8"/>
          <p:cNvPicPr>
            <a:picLocks noChangeAspect="1"/>
          </p:cNvPicPr>
          <p:nvPr/>
        </p:nvPicPr>
        <p:blipFill>
          <a:blip r:embed="rId8"/>
          <a:stretch>
            <a:fillRect/>
          </a:stretch>
        </p:blipFill>
        <p:spPr>
          <a:xfrm>
            <a:off x="3968772" y="3779227"/>
            <a:ext cx="1636382" cy="2857500"/>
          </a:xfrm>
          <a:prstGeom prst="rect">
            <a:avLst/>
          </a:prstGeom>
        </p:spPr>
      </p:pic>
      <p:pic>
        <p:nvPicPr>
          <p:cNvPr id="10" name="Picture 9"/>
          <p:cNvPicPr>
            <a:picLocks noChangeAspect="1"/>
          </p:cNvPicPr>
          <p:nvPr/>
        </p:nvPicPr>
        <p:blipFill>
          <a:blip r:embed="rId9"/>
          <a:stretch>
            <a:fillRect/>
          </a:stretch>
        </p:blipFill>
        <p:spPr>
          <a:xfrm>
            <a:off x="5605154" y="3446009"/>
            <a:ext cx="2550008" cy="3357967"/>
          </a:xfrm>
          <a:prstGeom prst="rect">
            <a:avLst/>
          </a:prstGeom>
        </p:spPr>
      </p:pic>
      <p:pic>
        <p:nvPicPr>
          <p:cNvPr id="11" name="Picture 10"/>
          <p:cNvPicPr>
            <a:picLocks noChangeAspect="1"/>
          </p:cNvPicPr>
          <p:nvPr/>
        </p:nvPicPr>
        <p:blipFill>
          <a:blip r:embed="rId10"/>
          <a:stretch>
            <a:fillRect/>
          </a:stretch>
        </p:blipFill>
        <p:spPr>
          <a:xfrm>
            <a:off x="8311397" y="3845902"/>
            <a:ext cx="2918702" cy="2724150"/>
          </a:xfrm>
          <a:prstGeom prst="rect">
            <a:avLst/>
          </a:prstGeom>
        </p:spPr>
      </p:pic>
    </p:spTree>
    <p:extLst>
      <p:ext uri="{BB962C8B-B14F-4D97-AF65-F5344CB8AC3E}">
        <p14:creationId xmlns:p14="http://schemas.microsoft.com/office/powerpoint/2010/main" val="2578155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9397" y="356259"/>
            <a:ext cx="10925299" cy="6032665"/>
          </a:xfrm>
          <a:prstGeom prst="rect">
            <a:avLst/>
          </a:prstGeom>
        </p:spPr>
      </p:pic>
    </p:spTree>
    <p:extLst>
      <p:ext uri="{BB962C8B-B14F-4D97-AF65-F5344CB8AC3E}">
        <p14:creationId xmlns:p14="http://schemas.microsoft.com/office/powerpoint/2010/main" val="2029402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8764" y="403761"/>
            <a:ext cx="10937173" cy="6092042"/>
          </a:xfrm>
          <a:prstGeom prst="rect">
            <a:avLst/>
          </a:prstGeom>
        </p:spPr>
      </p:pic>
    </p:spTree>
    <p:extLst>
      <p:ext uri="{BB962C8B-B14F-4D97-AF65-F5344CB8AC3E}">
        <p14:creationId xmlns:p14="http://schemas.microsoft.com/office/powerpoint/2010/main" val="460383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156" y="249381"/>
            <a:ext cx="10402783" cy="6032666"/>
          </a:xfrm>
          <a:prstGeom prst="rect">
            <a:avLst/>
          </a:prstGeom>
        </p:spPr>
      </p:pic>
    </p:spTree>
    <p:extLst>
      <p:ext uri="{BB962C8B-B14F-4D97-AF65-F5344CB8AC3E}">
        <p14:creationId xmlns:p14="http://schemas.microsoft.com/office/powerpoint/2010/main" val="4046526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7522" y="166255"/>
            <a:ext cx="10901547" cy="6353298"/>
          </a:xfrm>
          <a:prstGeom prst="rect">
            <a:avLst/>
          </a:prstGeom>
        </p:spPr>
      </p:pic>
    </p:spTree>
    <p:extLst>
      <p:ext uri="{BB962C8B-B14F-4D97-AF65-F5344CB8AC3E}">
        <p14:creationId xmlns:p14="http://schemas.microsoft.com/office/powerpoint/2010/main" val="1558832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5014" y="356259"/>
            <a:ext cx="11305308" cy="6127667"/>
          </a:xfrm>
          <a:prstGeom prst="rect">
            <a:avLst/>
          </a:prstGeom>
        </p:spPr>
      </p:pic>
    </p:spTree>
    <p:extLst>
      <p:ext uri="{BB962C8B-B14F-4D97-AF65-F5344CB8AC3E}">
        <p14:creationId xmlns:p14="http://schemas.microsoft.com/office/powerpoint/2010/main" val="1861553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7522" y="380010"/>
            <a:ext cx="10794669" cy="6234546"/>
          </a:xfrm>
          <a:prstGeom prst="rect">
            <a:avLst/>
          </a:prstGeom>
        </p:spPr>
      </p:pic>
    </p:spTree>
    <p:extLst>
      <p:ext uri="{BB962C8B-B14F-4D97-AF65-F5344CB8AC3E}">
        <p14:creationId xmlns:p14="http://schemas.microsoft.com/office/powerpoint/2010/main" val="855543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Define Communication …</a:t>
            </a:r>
            <a:endParaRPr lang="en-US" dirty="0"/>
          </a:p>
        </p:txBody>
      </p:sp>
      <p:sp>
        <p:nvSpPr>
          <p:cNvPr id="3" name="Content Placeholder 2"/>
          <p:cNvSpPr>
            <a:spLocks noGrp="1"/>
          </p:cNvSpPr>
          <p:nvPr>
            <p:ph idx="1"/>
          </p:nvPr>
        </p:nvSpPr>
        <p:spPr>
          <a:xfrm>
            <a:off x="838200" y="1339913"/>
            <a:ext cx="7355186" cy="4837050"/>
          </a:xfrm>
        </p:spPr>
        <p:txBody>
          <a:bodyPr>
            <a:normAutofit lnSpcReduction="10000"/>
          </a:bodyPr>
          <a:lstStyle/>
          <a:p>
            <a:pPr marL="0" indent="0">
              <a:buNone/>
            </a:pPr>
            <a:r>
              <a:rPr lang="en-US" dirty="0" smtClean="0"/>
              <a:t>Media critic and theorist James Carey defined communication as "a symbolic process whereby reality is produced, maintained, repaired and transformed" in his 1992 book "Communication as Culture," positing that we define our reality via sharing our experience with others.</a:t>
            </a:r>
          </a:p>
          <a:p>
            <a:pPr marL="0" indent="0">
              <a:buNone/>
            </a:pPr>
            <a:endParaRPr lang="en-US" dirty="0" smtClean="0"/>
          </a:p>
          <a:p>
            <a:pPr marL="0" indent="0">
              <a:buNone/>
            </a:pPr>
            <a:r>
              <a:rPr lang="en-US" dirty="0" smtClean="0"/>
              <a:t>All creatures on earth have developed means in which to convey their emotions and thoughts to one another. However, it's the ability of humans to use words and language to transfer specific meanings that sets them apart from the animal kingdom.</a:t>
            </a:r>
            <a:endParaRPr lang="en-US" dirty="0"/>
          </a:p>
        </p:txBody>
      </p:sp>
      <p:pic>
        <p:nvPicPr>
          <p:cNvPr id="4" name="Picture 3"/>
          <p:cNvPicPr>
            <a:picLocks noChangeAspect="1"/>
          </p:cNvPicPr>
          <p:nvPr/>
        </p:nvPicPr>
        <p:blipFill>
          <a:blip r:embed="rId2"/>
          <a:stretch>
            <a:fillRect/>
          </a:stretch>
        </p:blipFill>
        <p:spPr>
          <a:xfrm>
            <a:off x="8193386" y="3993502"/>
            <a:ext cx="3950814" cy="2660763"/>
          </a:xfrm>
          <a:prstGeom prst="rect">
            <a:avLst/>
          </a:prstGeom>
        </p:spPr>
      </p:pic>
      <p:pic>
        <p:nvPicPr>
          <p:cNvPr id="5" name="Picture 4"/>
          <p:cNvPicPr>
            <a:picLocks noChangeAspect="1"/>
          </p:cNvPicPr>
          <p:nvPr/>
        </p:nvPicPr>
        <p:blipFill>
          <a:blip r:embed="rId3"/>
          <a:stretch>
            <a:fillRect/>
          </a:stretch>
        </p:blipFill>
        <p:spPr>
          <a:xfrm>
            <a:off x="8126962" y="0"/>
            <a:ext cx="4065037" cy="3590925"/>
          </a:xfrm>
          <a:prstGeom prst="rect">
            <a:avLst/>
          </a:prstGeom>
        </p:spPr>
      </p:pic>
    </p:spTree>
    <p:extLst>
      <p:ext uri="{BB962C8B-B14F-4D97-AF65-F5344CB8AC3E}">
        <p14:creationId xmlns:p14="http://schemas.microsoft.com/office/powerpoint/2010/main" val="1758530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5014" y="344384"/>
            <a:ext cx="11139054" cy="6305798"/>
          </a:xfrm>
          <a:prstGeom prst="rect">
            <a:avLst/>
          </a:prstGeom>
        </p:spPr>
      </p:pic>
    </p:spTree>
    <p:extLst>
      <p:ext uri="{BB962C8B-B14F-4D97-AF65-F5344CB8AC3E}">
        <p14:creationId xmlns:p14="http://schemas.microsoft.com/office/powerpoint/2010/main" val="3290807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4391" y="380009"/>
            <a:ext cx="11317184" cy="6139543"/>
          </a:xfrm>
          <a:prstGeom prst="rect">
            <a:avLst/>
          </a:prstGeom>
        </p:spPr>
      </p:pic>
    </p:spTree>
    <p:extLst>
      <p:ext uri="{BB962C8B-B14F-4D97-AF65-F5344CB8AC3E}">
        <p14:creationId xmlns:p14="http://schemas.microsoft.com/office/powerpoint/2010/main" val="1389380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8351" y="-28575"/>
            <a:ext cx="11506955" cy="6915150"/>
          </a:xfrm>
          <a:prstGeom prst="rect">
            <a:avLst/>
          </a:prstGeom>
        </p:spPr>
      </p:pic>
    </p:spTree>
    <p:extLst>
      <p:ext uri="{BB962C8B-B14F-4D97-AF65-F5344CB8AC3E}">
        <p14:creationId xmlns:p14="http://schemas.microsoft.com/office/powerpoint/2010/main" val="2904481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45" y="192653"/>
            <a:ext cx="4219699" cy="5693866"/>
          </a:xfrm>
          <a:prstGeom prst="rect">
            <a:avLst/>
          </a:prstGeom>
        </p:spPr>
        <p:txBody>
          <a:bodyPr wrap="square">
            <a:spAutoFit/>
          </a:bodyPr>
          <a:lstStyle/>
          <a:p>
            <a:r>
              <a:rPr lang="en-US" sz="2800" b="1" dirty="0" smtClean="0">
                <a:solidFill>
                  <a:srgbClr val="000000"/>
                </a:solidFill>
                <a:latin typeface="Calibri" panose="020F0502020204030204" pitchFamily="34" charset="0"/>
              </a:rPr>
              <a:t>Para Language</a:t>
            </a:r>
          </a:p>
          <a:p>
            <a:r>
              <a:rPr lang="en-US" sz="2800" b="1" dirty="0" smtClean="0">
                <a:solidFill>
                  <a:srgbClr val="000000"/>
                </a:solidFill>
                <a:latin typeface="Calibri" panose="020F0502020204030204" pitchFamily="34" charset="0"/>
              </a:rPr>
              <a:t>Attributes </a:t>
            </a:r>
            <a:r>
              <a:rPr lang="en-US" sz="2800" b="1" dirty="0">
                <a:solidFill>
                  <a:srgbClr val="000000"/>
                </a:solidFill>
                <a:latin typeface="Calibri" panose="020F0502020204030204" pitchFamily="34" charset="0"/>
              </a:rPr>
              <a:t>of speaking which include the pitch, the tone, </a:t>
            </a:r>
            <a:endParaRPr lang="en-US" sz="2800" dirty="0">
              <a:solidFill>
                <a:srgbClr val="000000"/>
              </a:solidFill>
              <a:latin typeface="Calibri" panose="020F0502020204030204" pitchFamily="34" charset="0"/>
            </a:endParaRPr>
          </a:p>
          <a:p>
            <a:r>
              <a:rPr lang="en-US" sz="2800" b="1" dirty="0">
                <a:solidFill>
                  <a:srgbClr val="000000"/>
                </a:solidFill>
                <a:latin typeface="Calibri" panose="020F0502020204030204" pitchFamily="34" charset="0"/>
              </a:rPr>
              <a:t>the volume, tempo, rhythm, articulation, resonance, nasality and</a:t>
            </a:r>
            <a:endParaRPr lang="en-US" sz="2800" dirty="0">
              <a:solidFill>
                <a:srgbClr val="000000"/>
              </a:solidFill>
              <a:latin typeface="Calibri" panose="020F0502020204030204" pitchFamily="34" charset="0"/>
            </a:endParaRPr>
          </a:p>
          <a:p>
            <a:r>
              <a:rPr lang="en-US" sz="2800" b="1" dirty="0">
                <a:solidFill>
                  <a:srgbClr val="000000"/>
                </a:solidFill>
                <a:latin typeface="Calibri" panose="020F0502020204030204" pitchFamily="34" charset="0"/>
              </a:rPr>
              <a:t>even the accent of the speaker collectively known as paralanguage, we can understand mood and the situation by paralanguage</a:t>
            </a:r>
            <a:endParaRPr lang="en-US" sz="2800" dirty="0">
              <a:solidFill>
                <a:srgbClr val="000000"/>
              </a:solidFill>
              <a:latin typeface="Calibri" panose="020F0502020204030204" pitchFamily="34" charset="0"/>
            </a:endParaRPr>
          </a:p>
          <a:p>
            <a:r>
              <a:rPr lang="en-US" sz="2800" b="1" dirty="0">
                <a:solidFill>
                  <a:srgbClr val="000000"/>
                </a:solidFill>
                <a:latin typeface="Calibri" panose="020F0502020204030204" pitchFamily="34" charset="0"/>
              </a:rPr>
              <a:t>expressions</a:t>
            </a:r>
            <a:endParaRPr lang="en-US" sz="2800" dirty="0"/>
          </a:p>
        </p:txBody>
      </p:sp>
      <p:pic>
        <p:nvPicPr>
          <p:cNvPr id="3" name="Picture 2"/>
          <p:cNvPicPr>
            <a:picLocks noChangeAspect="1"/>
          </p:cNvPicPr>
          <p:nvPr/>
        </p:nvPicPr>
        <p:blipFill>
          <a:blip r:embed="rId2"/>
          <a:stretch>
            <a:fillRect/>
          </a:stretch>
        </p:blipFill>
        <p:spPr>
          <a:xfrm>
            <a:off x="4209803" y="192653"/>
            <a:ext cx="2737262" cy="2289290"/>
          </a:xfrm>
          <a:prstGeom prst="rect">
            <a:avLst/>
          </a:prstGeom>
        </p:spPr>
      </p:pic>
      <p:pic>
        <p:nvPicPr>
          <p:cNvPr id="4" name="Picture 3"/>
          <p:cNvPicPr>
            <a:picLocks noChangeAspect="1"/>
          </p:cNvPicPr>
          <p:nvPr/>
        </p:nvPicPr>
        <p:blipFill>
          <a:blip r:embed="rId3"/>
          <a:stretch>
            <a:fillRect/>
          </a:stretch>
        </p:blipFill>
        <p:spPr>
          <a:xfrm>
            <a:off x="4209803" y="2593555"/>
            <a:ext cx="2819400" cy="1681562"/>
          </a:xfrm>
          <a:prstGeom prst="rect">
            <a:avLst/>
          </a:prstGeom>
        </p:spPr>
      </p:pic>
      <p:pic>
        <p:nvPicPr>
          <p:cNvPr id="5" name="Picture 4"/>
          <p:cNvPicPr>
            <a:picLocks noChangeAspect="1"/>
          </p:cNvPicPr>
          <p:nvPr/>
        </p:nvPicPr>
        <p:blipFill>
          <a:blip r:embed="rId4"/>
          <a:stretch>
            <a:fillRect/>
          </a:stretch>
        </p:blipFill>
        <p:spPr>
          <a:xfrm>
            <a:off x="7150430" y="192653"/>
            <a:ext cx="1905000" cy="1238250"/>
          </a:xfrm>
          <a:prstGeom prst="rect">
            <a:avLst/>
          </a:prstGeom>
        </p:spPr>
      </p:pic>
      <p:pic>
        <p:nvPicPr>
          <p:cNvPr id="6" name="Picture 5"/>
          <p:cNvPicPr>
            <a:picLocks noChangeAspect="1"/>
          </p:cNvPicPr>
          <p:nvPr/>
        </p:nvPicPr>
        <p:blipFill>
          <a:blip r:embed="rId5"/>
          <a:stretch>
            <a:fillRect/>
          </a:stretch>
        </p:blipFill>
        <p:spPr>
          <a:xfrm>
            <a:off x="7150430" y="1572736"/>
            <a:ext cx="1943100" cy="1466850"/>
          </a:xfrm>
          <a:prstGeom prst="rect">
            <a:avLst/>
          </a:prstGeom>
        </p:spPr>
      </p:pic>
      <p:pic>
        <p:nvPicPr>
          <p:cNvPr id="10242" name="Picture 2" descr="https://tse4.mm.bing.net/th?id=OIP.ewl56naLqwvnCrNfuioVSQHaFj&amp;pid=Api&amp;P=0&amp;w=225&amp;h=1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431" y="3181419"/>
            <a:ext cx="194310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4209803" y="4386729"/>
            <a:ext cx="2404753" cy="2471271"/>
          </a:xfrm>
          <a:prstGeom prst="rect">
            <a:avLst/>
          </a:prstGeom>
        </p:spPr>
      </p:pic>
      <p:pic>
        <p:nvPicPr>
          <p:cNvPr id="8" name="Picture 7"/>
          <p:cNvPicPr>
            <a:picLocks noChangeAspect="1"/>
          </p:cNvPicPr>
          <p:nvPr/>
        </p:nvPicPr>
        <p:blipFill>
          <a:blip r:embed="rId8"/>
          <a:stretch>
            <a:fillRect/>
          </a:stretch>
        </p:blipFill>
        <p:spPr>
          <a:xfrm>
            <a:off x="9258795" y="192653"/>
            <a:ext cx="2695575" cy="1380083"/>
          </a:xfrm>
          <a:prstGeom prst="rect">
            <a:avLst/>
          </a:prstGeom>
        </p:spPr>
      </p:pic>
      <p:pic>
        <p:nvPicPr>
          <p:cNvPr id="9" name="Picture 8"/>
          <p:cNvPicPr>
            <a:picLocks noChangeAspect="1"/>
          </p:cNvPicPr>
          <p:nvPr/>
        </p:nvPicPr>
        <p:blipFill>
          <a:blip r:embed="rId9"/>
          <a:stretch>
            <a:fillRect/>
          </a:stretch>
        </p:blipFill>
        <p:spPr>
          <a:xfrm>
            <a:off x="9205231" y="1592087"/>
            <a:ext cx="2190750" cy="1457325"/>
          </a:xfrm>
          <a:prstGeom prst="rect">
            <a:avLst/>
          </a:prstGeom>
        </p:spPr>
      </p:pic>
      <p:pic>
        <p:nvPicPr>
          <p:cNvPr id="10" name="Picture 9"/>
          <p:cNvPicPr>
            <a:picLocks noChangeAspect="1"/>
          </p:cNvPicPr>
          <p:nvPr/>
        </p:nvPicPr>
        <p:blipFill>
          <a:blip r:embed="rId10"/>
          <a:stretch>
            <a:fillRect/>
          </a:stretch>
        </p:blipFill>
        <p:spPr>
          <a:xfrm>
            <a:off x="9205231" y="3167132"/>
            <a:ext cx="2181225" cy="1638300"/>
          </a:xfrm>
          <a:prstGeom prst="rect">
            <a:avLst/>
          </a:prstGeom>
        </p:spPr>
      </p:pic>
      <p:pic>
        <p:nvPicPr>
          <p:cNvPr id="11" name="Picture 10"/>
          <p:cNvPicPr>
            <a:picLocks noChangeAspect="1"/>
          </p:cNvPicPr>
          <p:nvPr/>
        </p:nvPicPr>
        <p:blipFill>
          <a:blip r:embed="rId11"/>
          <a:stretch>
            <a:fillRect/>
          </a:stretch>
        </p:blipFill>
        <p:spPr>
          <a:xfrm>
            <a:off x="6614556" y="4932978"/>
            <a:ext cx="2600201" cy="1647825"/>
          </a:xfrm>
          <a:prstGeom prst="rect">
            <a:avLst/>
          </a:prstGeom>
        </p:spPr>
      </p:pic>
      <p:pic>
        <p:nvPicPr>
          <p:cNvPr id="12" name="Picture 11"/>
          <p:cNvPicPr>
            <a:picLocks noChangeAspect="1"/>
          </p:cNvPicPr>
          <p:nvPr/>
        </p:nvPicPr>
        <p:blipFill>
          <a:blip r:embed="rId12"/>
          <a:stretch>
            <a:fillRect/>
          </a:stretch>
        </p:blipFill>
        <p:spPr>
          <a:xfrm>
            <a:off x="9249269" y="4932977"/>
            <a:ext cx="2137187" cy="1647825"/>
          </a:xfrm>
          <a:prstGeom prst="rect">
            <a:avLst/>
          </a:prstGeom>
        </p:spPr>
      </p:pic>
    </p:spTree>
    <p:extLst>
      <p:ext uri="{BB962C8B-B14F-4D97-AF65-F5344CB8AC3E}">
        <p14:creationId xmlns:p14="http://schemas.microsoft.com/office/powerpoint/2010/main" val="848495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QUIZ for Review</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94966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918" y="109525"/>
            <a:ext cx="11891159" cy="6463308"/>
          </a:xfrm>
          <a:prstGeom prst="rect">
            <a:avLst/>
          </a:prstGeom>
        </p:spPr>
        <p:txBody>
          <a:bodyPr wrap="square">
            <a:spAutoFit/>
          </a:bodyPr>
          <a:lstStyle/>
          <a:p>
            <a:r>
              <a:rPr lang="en-US" dirty="0" smtClean="0"/>
              <a:t>Which of the following is positive body language to use when speaking?</a:t>
            </a:r>
          </a:p>
          <a:p>
            <a:pPr marL="342900" indent="-342900">
              <a:buFont typeface="+mj-lt"/>
              <a:buAutoNum type="alphaLcParenR"/>
            </a:pPr>
            <a:r>
              <a:rPr lang="en-US" dirty="0" smtClean="0"/>
              <a:t>Fold your arms or cross your legs</a:t>
            </a:r>
          </a:p>
          <a:p>
            <a:pPr marL="342900" indent="-342900">
              <a:buFont typeface="+mj-lt"/>
              <a:buAutoNum type="alphaLcParenR"/>
            </a:pPr>
            <a:r>
              <a:rPr lang="en-US" dirty="0" smtClean="0"/>
              <a:t>Stand behind a lectern and keep your body hidden</a:t>
            </a:r>
          </a:p>
          <a:p>
            <a:pPr marL="342900" indent="-342900">
              <a:buFont typeface="+mj-lt"/>
              <a:buAutoNum type="alphaLcParenR"/>
            </a:pPr>
            <a:r>
              <a:rPr lang="en-US" dirty="0" smtClean="0"/>
              <a:t>Keep arms open and use open gestures</a:t>
            </a:r>
          </a:p>
          <a:p>
            <a:pPr marL="342900" indent="-342900">
              <a:buFont typeface="+mj-lt"/>
              <a:buAutoNum type="alphaLcParenR"/>
            </a:pPr>
            <a:r>
              <a:rPr lang="en-US" dirty="0" smtClean="0"/>
              <a:t>Don't make eye contact</a:t>
            </a:r>
          </a:p>
          <a:p>
            <a:endParaRPr lang="en-US" dirty="0"/>
          </a:p>
          <a:p>
            <a:r>
              <a:rPr lang="en-US" dirty="0" smtClean="0"/>
              <a:t>You're giving someone verbal feedback about some work they have completed that isn't up to standard: what should you do?</a:t>
            </a:r>
          </a:p>
          <a:p>
            <a:pPr marL="342900" indent="-342900">
              <a:buFont typeface="+mj-lt"/>
              <a:buAutoNum type="alphaLcParenR"/>
            </a:pPr>
            <a:r>
              <a:rPr lang="en-US" dirty="0" smtClean="0"/>
              <a:t>Point out everything that they did wrong</a:t>
            </a:r>
          </a:p>
          <a:p>
            <a:pPr marL="342900" indent="-342900">
              <a:buFont typeface="+mj-lt"/>
              <a:buAutoNum type="alphaLcParenR"/>
            </a:pPr>
            <a:r>
              <a:rPr lang="en-US" dirty="0" smtClean="0"/>
              <a:t>Base your feedback on what you have heard from others</a:t>
            </a:r>
          </a:p>
          <a:p>
            <a:pPr marL="342900" indent="-342900">
              <a:buFont typeface="+mj-lt"/>
              <a:buAutoNum type="alphaLcParenR"/>
            </a:pPr>
            <a:r>
              <a:rPr lang="en-US" dirty="0" err="1" smtClean="0"/>
              <a:t>Criticise</a:t>
            </a:r>
            <a:r>
              <a:rPr lang="en-US" dirty="0" smtClean="0"/>
              <a:t> them for their poor work</a:t>
            </a:r>
          </a:p>
          <a:p>
            <a:pPr marL="342900" indent="-342900">
              <a:buFont typeface="+mj-lt"/>
              <a:buAutoNum type="alphaLcParenR"/>
            </a:pPr>
            <a:r>
              <a:rPr lang="en-US" dirty="0" smtClean="0"/>
              <a:t>Suggest where improvements can be made and agree on a plan</a:t>
            </a:r>
          </a:p>
          <a:p>
            <a:endParaRPr lang="en-US" dirty="0"/>
          </a:p>
          <a:p>
            <a:r>
              <a:rPr lang="en-US" dirty="0" smtClean="0"/>
              <a:t>Which of these is the best way to ask a question?</a:t>
            </a:r>
          </a:p>
          <a:p>
            <a:pPr marL="342900" indent="-342900">
              <a:buFont typeface="+mj-lt"/>
              <a:buAutoNum type="alphaLcParenR"/>
            </a:pPr>
            <a:r>
              <a:rPr lang="en-US" dirty="0" smtClean="0"/>
              <a:t>Only offer a yes/no response</a:t>
            </a:r>
          </a:p>
          <a:p>
            <a:pPr marL="342900" indent="-342900">
              <a:buFont typeface="+mj-lt"/>
              <a:buAutoNum type="alphaLcParenR"/>
            </a:pPr>
            <a:r>
              <a:rPr lang="en-US" dirty="0" smtClean="0"/>
              <a:t>Use open questions that encourage a full response</a:t>
            </a:r>
          </a:p>
          <a:p>
            <a:pPr marL="342900" indent="-342900">
              <a:buFont typeface="+mj-lt"/>
              <a:buAutoNum type="alphaLcParenR"/>
            </a:pPr>
            <a:r>
              <a:rPr lang="en-US" dirty="0" smtClean="0"/>
              <a:t>Use leading words to suggest the response you require</a:t>
            </a:r>
          </a:p>
          <a:p>
            <a:pPr marL="342900" indent="-342900">
              <a:buFont typeface="+mj-lt"/>
              <a:buAutoNum type="alphaLcParenR"/>
            </a:pPr>
            <a:r>
              <a:rPr lang="en-US" dirty="0" smtClean="0"/>
              <a:t>Ask something that you wouldn't want to answer yourself</a:t>
            </a:r>
          </a:p>
          <a:p>
            <a:endParaRPr lang="en-US" dirty="0"/>
          </a:p>
          <a:p>
            <a:r>
              <a:rPr lang="en-US" dirty="0" smtClean="0"/>
              <a:t>You disagree with what someone has said: how should you react?</a:t>
            </a:r>
          </a:p>
          <a:p>
            <a:pPr marL="342900" indent="-342900">
              <a:buFont typeface="+mj-lt"/>
              <a:buAutoNum type="alphaLcParenR"/>
            </a:pPr>
            <a:r>
              <a:rPr lang="en-US" dirty="0" smtClean="0"/>
              <a:t>Ask questions to learn more about their opinion</a:t>
            </a:r>
          </a:p>
          <a:p>
            <a:pPr marL="342900" indent="-342900">
              <a:buFont typeface="+mj-lt"/>
              <a:buAutoNum type="alphaLcParenR"/>
            </a:pPr>
            <a:r>
              <a:rPr lang="en-US" dirty="0" smtClean="0"/>
              <a:t>Be unreasonable and refuse to listen</a:t>
            </a:r>
          </a:p>
          <a:p>
            <a:pPr marL="342900" indent="-342900">
              <a:buFont typeface="+mj-lt"/>
              <a:buAutoNum type="alphaLcParenR"/>
            </a:pPr>
            <a:r>
              <a:rPr lang="en-US" dirty="0" smtClean="0"/>
              <a:t>Get emotionally involved and have a heated discussion</a:t>
            </a:r>
          </a:p>
          <a:p>
            <a:pPr marL="342900" indent="-342900">
              <a:buFont typeface="+mj-lt"/>
              <a:buAutoNum type="alphaLcParenR"/>
            </a:pPr>
            <a:r>
              <a:rPr lang="en-US" dirty="0" smtClean="0"/>
              <a:t>Stick with your one-sided view on the situation</a:t>
            </a:r>
            <a:endParaRPr lang="en-US" dirty="0"/>
          </a:p>
        </p:txBody>
      </p:sp>
    </p:spTree>
    <p:extLst>
      <p:ext uri="{BB962C8B-B14F-4D97-AF65-F5344CB8AC3E}">
        <p14:creationId xmlns:p14="http://schemas.microsoft.com/office/powerpoint/2010/main" val="1431836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919" y="101653"/>
            <a:ext cx="11867407" cy="5632311"/>
          </a:xfrm>
          <a:prstGeom prst="rect">
            <a:avLst/>
          </a:prstGeom>
        </p:spPr>
        <p:txBody>
          <a:bodyPr wrap="square">
            <a:spAutoFit/>
          </a:bodyPr>
          <a:lstStyle/>
          <a:p>
            <a:r>
              <a:rPr lang="en-US" dirty="0" smtClean="0"/>
              <a:t>Which of the following will NOT help you to be more persuasive?</a:t>
            </a:r>
          </a:p>
          <a:p>
            <a:pPr marL="342900" indent="-342900">
              <a:buFont typeface="+mj-lt"/>
              <a:buAutoNum type="alphaLcParenR"/>
            </a:pPr>
            <a:r>
              <a:rPr lang="en-US" dirty="0" smtClean="0"/>
              <a:t>Mirror body language and tone</a:t>
            </a:r>
          </a:p>
          <a:p>
            <a:pPr marL="342900" indent="-342900">
              <a:buFont typeface="+mj-lt"/>
              <a:buAutoNum type="alphaLcParenR"/>
            </a:pPr>
            <a:r>
              <a:rPr lang="en-US" dirty="0" smtClean="0"/>
              <a:t>Use words that the other person agrees with</a:t>
            </a:r>
          </a:p>
          <a:p>
            <a:pPr marL="342900" indent="-342900">
              <a:buFont typeface="+mj-lt"/>
              <a:buAutoNum type="alphaLcParenR"/>
            </a:pPr>
            <a:r>
              <a:rPr lang="en-US" dirty="0" smtClean="0"/>
              <a:t>Talk about your own interests and goals</a:t>
            </a:r>
          </a:p>
          <a:p>
            <a:pPr marL="342900" indent="-342900">
              <a:buFont typeface="+mj-lt"/>
              <a:buAutoNum type="alphaLcParenR"/>
            </a:pPr>
            <a:r>
              <a:rPr lang="en-US" dirty="0" smtClean="0"/>
              <a:t>Make your aims appear to put the other person at an advantage</a:t>
            </a:r>
          </a:p>
          <a:p>
            <a:endParaRPr lang="en-US" dirty="0"/>
          </a:p>
          <a:p>
            <a:r>
              <a:rPr lang="en-US" dirty="0" smtClean="0"/>
              <a:t>Which of these is a communication skill?</a:t>
            </a:r>
          </a:p>
          <a:p>
            <a:r>
              <a:rPr lang="en-US" dirty="0" smtClean="0"/>
              <a:t>A) talking clearly</a:t>
            </a:r>
          </a:p>
          <a:p>
            <a:r>
              <a:rPr lang="en-US" dirty="0" smtClean="0"/>
              <a:t>B) chewing gum</a:t>
            </a:r>
          </a:p>
          <a:p>
            <a:r>
              <a:rPr lang="en-US" dirty="0" smtClean="0"/>
              <a:t>C) looking bored</a:t>
            </a:r>
          </a:p>
          <a:p>
            <a:endParaRPr lang="en-US" dirty="0"/>
          </a:p>
          <a:p>
            <a:r>
              <a:rPr lang="en-US" dirty="0" smtClean="0"/>
              <a:t>Which of these is a communication skill?</a:t>
            </a:r>
          </a:p>
          <a:p>
            <a:r>
              <a:rPr lang="en-US" dirty="0" smtClean="0"/>
              <a:t>A) talking at the same time as someone else</a:t>
            </a:r>
          </a:p>
          <a:p>
            <a:r>
              <a:rPr lang="en-US" dirty="0" smtClean="0"/>
              <a:t>B) listening to what people say</a:t>
            </a:r>
          </a:p>
          <a:p>
            <a:r>
              <a:rPr lang="en-US" dirty="0" smtClean="0"/>
              <a:t>C) putting your fingers in your ears</a:t>
            </a:r>
          </a:p>
          <a:p>
            <a:endParaRPr lang="en-US" dirty="0"/>
          </a:p>
          <a:p>
            <a:r>
              <a:rPr lang="en-US" dirty="0" smtClean="0"/>
              <a:t>Which of these is not a communication skill?</a:t>
            </a:r>
          </a:p>
          <a:p>
            <a:r>
              <a:rPr lang="en-US" dirty="0" smtClean="0"/>
              <a:t>A) running</a:t>
            </a:r>
          </a:p>
          <a:p>
            <a:r>
              <a:rPr lang="en-US" dirty="0" smtClean="0"/>
              <a:t>B) texting</a:t>
            </a:r>
          </a:p>
          <a:p>
            <a:r>
              <a:rPr lang="en-US" dirty="0" smtClean="0"/>
              <a:t>C) chatting to people</a:t>
            </a:r>
          </a:p>
        </p:txBody>
      </p:sp>
    </p:spTree>
    <p:extLst>
      <p:ext uri="{BB962C8B-B14F-4D97-AF65-F5344CB8AC3E}">
        <p14:creationId xmlns:p14="http://schemas.microsoft.com/office/powerpoint/2010/main" val="348892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919" y="89778"/>
            <a:ext cx="6096000" cy="6740307"/>
          </a:xfrm>
          <a:prstGeom prst="rect">
            <a:avLst/>
          </a:prstGeom>
        </p:spPr>
        <p:txBody>
          <a:bodyPr>
            <a:spAutoFit/>
          </a:bodyPr>
          <a:lstStyle/>
          <a:p>
            <a:r>
              <a:rPr lang="en-US" dirty="0" smtClean="0"/>
              <a:t> What body language shows you are listening?</a:t>
            </a:r>
          </a:p>
          <a:p>
            <a:r>
              <a:rPr lang="en-US" dirty="0" smtClean="0"/>
              <a:t>A) turning away from the speaker</a:t>
            </a:r>
          </a:p>
          <a:p>
            <a:r>
              <a:rPr lang="en-US" dirty="0" smtClean="0"/>
              <a:t>B) nodding and making eye contact</a:t>
            </a:r>
          </a:p>
          <a:p>
            <a:r>
              <a:rPr lang="en-US" dirty="0" smtClean="0"/>
              <a:t>C) looking out of the window</a:t>
            </a:r>
          </a:p>
          <a:p>
            <a:endParaRPr lang="en-US" dirty="0" smtClean="0"/>
          </a:p>
          <a:p>
            <a:r>
              <a:rPr lang="en-US" dirty="0" smtClean="0"/>
              <a:t>Which of these is not a communication skill?</a:t>
            </a:r>
          </a:p>
          <a:p>
            <a:r>
              <a:rPr lang="en-US" dirty="0" smtClean="0"/>
              <a:t>A) laughing</a:t>
            </a:r>
          </a:p>
          <a:p>
            <a:r>
              <a:rPr lang="en-US" dirty="0" smtClean="0"/>
              <a:t>B) swimming</a:t>
            </a:r>
          </a:p>
          <a:p>
            <a:r>
              <a:rPr lang="en-US" dirty="0" smtClean="0"/>
              <a:t>C) asking questions</a:t>
            </a:r>
          </a:p>
          <a:p>
            <a:endParaRPr lang="en-US" dirty="0"/>
          </a:p>
          <a:p>
            <a:r>
              <a:rPr lang="en-US" dirty="0" smtClean="0"/>
              <a:t>Which of these is a communication skill?</a:t>
            </a:r>
          </a:p>
          <a:p>
            <a:r>
              <a:rPr lang="en-US" dirty="0" smtClean="0"/>
              <a:t>A) checking the weather forecast</a:t>
            </a:r>
          </a:p>
          <a:p>
            <a:r>
              <a:rPr lang="en-US" dirty="0" smtClean="0"/>
              <a:t>B) checking the time</a:t>
            </a:r>
          </a:p>
          <a:p>
            <a:r>
              <a:rPr lang="en-US" dirty="0" smtClean="0"/>
              <a:t>C) checking that you've understood someone</a:t>
            </a:r>
          </a:p>
          <a:p>
            <a:endParaRPr lang="en-US" dirty="0" smtClean="0"/>
          </a:p>
          <a:p>
            <a:r>
              <a:rPr lang="en-US" dirty="0" smtClean="0"/>
              <a:t>Which of these is a communication skill?</a:t>
            </a:r>
          </a:p>
          <a:p>
            <a:r>
              <a:rPr lang="en-US" dirty="0" smtClean="0"/>
              <a:t>A) saying the same thing over and over</a:t>
            </a:r>
          </a:p>
          <a:p>
            <a:r>
              <a:rPr lang="en-US" dirty="0" smtClean="0"/>
              <a:t>B) saying why you believe something</a:t>
            </a:r>
          </a:p>
          <a:p>
            <a:r>
              <a:rPr lang="en-US" dirty="0" smtClean="0"/>
              <a:t>C) saying what people want to hear</a:t>
            </a:r>
          </a:p>
          <a:p>
            <a:endParaRPr lang="en-US" dirty="0"/>
          </a:p>
          <a:p>
            <a:r>
              <a:rPr lang="en-US" dirty="0" smtClean="0"/>
              <a:t>If you don't agree with someone else, what would you say?</a:t>
            </a:r>
          </a:p>
          <a:p>
            <a:r>
              <a:rPr lang="en-US" dirty="0" smtClean="0"/>
              <a:t>A) You are wrong.</a:t>
            </a:r>
          </a:p>
          <a:p>
            <a:r>
              <a:rPr lang="en-US" dirty="0" smtClean="0"/>
              <a:t>B) I don't agree.</a:t>
            </a:r>
          </a:p>
          <a:p>
            <a:r>
              <a:rPr lang="en-US" dirty="0" smtClean="0"/>
              <a:t>C) Stop talking rubbish.</a:t>
            </a:r>
            <a:endParaRPr lang="en-US" dirty="0"/>
          </a:p>
        </p:txBody>
      </p:sp>
    </p:spTree>
    <p:extLst>
      <p:ext uri="{BB962C8B-B14F-4D97-AF65-F5344CB8AC3E}">
        <p14:creationId xmlns:p14="http://schemas.microsoft.com/office/powerpoint/2010/main" val="3942174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421" y="117396"/>
            <a:ext cx="11713028" cy="6463308"/>
          </a:xfrm>
          <a:prstGeom prst="rect">
            <a:avLst/>
          </a:prstGeom>
        </p:spPr>
        <p:txBody>
          <a:bodyPr wrap="square">
            <a:spAutoFit/>
          </a:bodyPr>
          <a:lstStyle/>
          <a:p>
            <a:r>
              <a:rPr lang="en-US" dirty="0" smtClean="0"/>
              <a:t>You have a discussion with a friend about politics. You don't agree</a:t>
            </a:r>
          </a:p>
          <a:p>
            <a:r>
              <a:rPr lang="en-US" dirty="0" smtClean="0"/>
              <a:t>with them. What should you do?</a:t>
            </a:r>
          </a:p>
          <a:p>
            <a:r>
              <a:rPr lang="en-US" dirty="0" smtClean="0"/>
              <a:t>A) change the subject</a:t>
            </a:r>
          </a:p>
          <a:p>
            <a:r>
              <a:rPr lang="en-US" dirty="0" smtClean="0"/>
              <a:t>B) say what you believe</a:t>
            </a:r>
          </a:p>
          <a:p>
            <a:r>
              <a:rPr lang="en-US" dirty="0" smtClean="0"/>
              <a:t>C) get angry with your friend</a:t>
            </a:r>
          </a:p>
          <a:p>
            <a:endParaRPr lang="en-US" dirty="0"/>
          </a:p>
          <a:p>
            <a:r>
              <a:rPr lang="en-US" dirty="0" smtClean="0"/>
              <a:t>Which of the following is not a barrier to communication?</a:t>
            </a:r>
          </a:p>
          <a:p>
            <a:pPr marL="342900" indent="-342900">
              <a:buFont typeface="+mj-lt"/>
              <a:buAutoNum type="alphaLcParenR"/>
            </a:pPr>
            <a:r>
              <a:rPr lang="en-US" dirty="0" smtClean="0"/>
              <a:t>Language</a:t>
            </a:r>
          </a:p>
          <a:p>
            <a:pPr marL="342900" indent="-342900">
              <a:buFont typeface="+mj-lt"/>
              <a:buAutoNum type="alphaLcParenR"/>
            </a:pPr>
            <a:r>
              <a:rPr lang="en-US" dirty="0" smtClean="0"/>
              <a:t>Noise</a:t>
            </a:r>
          </a:p>
          <a:p>
            <a:pPr marL="342900" indent="-342900">
              <a:buFont typeface="+mj-lt"/>
              <a:buAutoNum type="alphaLcParenR"/>
            </a:pPr>
            <a:r>
              <a:rPr lang="en-US" dirty="0" smtClean="0"/>
              <a:t>Distraction</a:t>
            </a:r>
          </a:p>
          <a:p>
            <a:pPr marL="342900" indent="-342900">
              <a:buFont typeface="+mj-lt"/>
              <a:buAutoNum type="alphaLcParenR"/>
            </a:pPr>
            <a:r>
              <a:rPr lang="en-US" dirty="0" smtClean="0"/>
              <a:t>Body Language</a:t>
            </a:r>
          </a:p>
          <a:p>
            <a:endParaRPr lang="en-US" dirty="0"/>
          </a:p>
          <a:p>
            <a:r>
              <a:rPr lang="en-US" dirty="0" smtClean="0"/>
              <a:t>An example of non-verbal communication is</a:t>
            </a:r>
          </a:p>
          <a:p>
            <a:pPr marL="342900" indent="-342900">
              <a:buFont typeface="+mj-lt"/>
              <a:buAutoNum type="alphaLcParenR"/>
            </a:pPr>
            <a:r>
              <a:rPr lang="en-US" dirty="0" smtClean="0"/>
              <a:t>talking on the phone</a:t>
            </a:r>
          </a:p>
          <a:p>
            <a:pPr marL="342900" indent="-342900">
              <a:buFont typeface="+mj-lt"/>
              <a:buAutoNum type="alphaLcParenR"/>
            </a:pPr>
            <a:r>
              <a:rPr lang="en-US" dirty="0" smtClean="0"/>
              <a:t>texting on the phone</a:t>
            </a:r>
          </a:p>
          <a:p>
            <a:pPr marL="342900" indent="-342900">
              <a:buFont typeface="+mj-lt"/>
              <a:buAutoNum type="alphaLcParenR"/>
            </a:pPr>
            <a:r>
              <a:rPr lang="en-US" dirty="0" smtClean="0"/>
              <a:t>Emailing</a:t>
            </a:r>
          </a:p>
          <a:p>
            <a:pPr marL="342900" indent="-342900">
              <a:buFont typeface="+mj-lt"/>
              <a:buAutoNum type="alphaLcParenR"/>
            </a:pPr>
            <a:r>
              <a:rPr lang="en-US" dirty="0" smtClean="0"/>
              <a:t>Waving</a:t>
            </a:r>
          </a:p>
          <a:p>
            <a:endParaRPr lang="en-US" dirty="0"/>
          </a:p>
          <a:p>
            <a:r>
              <a:rPr lang="en-US" dirty="0" smtClean="0"/>
              <a:t>All of the following are examples of effective communication skills except.</a:t>
            </a:r>
          </a:p>
          <a:p>
            <a:pPr marL="342900" indent="-342900">
              <a:buFont typeface="+mj-lt"/>
              <a:buAutoNum type="alphaLcParenR"/>
            </a:pPr>
            <a:r>
              <a:rPr lang="en-US" dirty="0" smtClean="0"/>
              <a:t>Arms crossed.</a:t>
            </a:r>
          </a:p>
          <a:p>
            <a:pPr marL="342900" indent="-342900">
              <a:buFont typeface="+mj-lt"/>
              <a:buAutoNum type="alphaLcParenR"/>
            </a:pPr>
            <a:r>
              <a:rPr lang="en-US" dirty="0" smtClean="0"/>
              <a:t>Open body posture.</a:t>
            </a:r>
          </a:p>
          <a:p>
            <a:pPr marL="342900" indent="-342900">
              <a:buFont typeface="+mj-lt"/>
              <a:buAutoNum type="alphaLcParenR"/>
            </a:pPr>
            <a:r>
              <a:rPr lang="en-US" dirty="0" smtClean="0"/>
              <a:t>Eye contact</a:t>
            </a:r>
          </a:p>
          <a:p>
            <a:pPr marL="342900" indent="-342900">
              <a:buFont typeface="+mj-lt"/>
              <a:buAutoNum type="alphaLcParenR"/>
            </a:pPr>
            <a:r>
              <a:rPr lang="en-US" dirty="0" smtClean="0"/>
              <a:t>Calm voice</a:t>
            </a:r>
            <a:endParaRPr lang="en-US" dirty="0"/>
          </a:p>
        </p:txBody>
      </p:sp>
    </p:spTree>
    <p:extLst>
      <p:ext uri="{BB962C8B-B14F-4D97-AF65-F5344CB8AC3E}">
        <p14:creationId xmlns:p14="http://schemas.microsoft.com/office/powerpoint/2010/main" val="932170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421" y="216265"/>
            <a:ext cx="11677402" cy="5355312"/>
          </a:xfrm>
          <a:prstGeom prst="rect">
            <a:avLst/>
          </a:prstGeom>
        </p:spPr>
        <p:txBody>
          <a:bodyPr wrap="square">
            <a:spAutoFit/>
          </a:bodyPr>
          <a:lstStyle/>
          <a:p>
            <a:r>
              <a:rPr lang="en-US" dirty="0" smtClean="0"/>
              <a:t>Which of the following is not a way to show that you are listening to someone?</a:t>
            </a:r>
          </a:p>
          <a:p>
            <a:pPr marL="342900" indent="-342900">
              <a:buFont typeface="+mj-lt"/>
              <a:buAutoNum type="alphaLcParenR"/>
            </a:pPr>
            <a:r>
              <a:rPr lang="en-US" dirty="0" smtClean="0"/>
              <a:t>Make eye contact</a:t>
            </a:r>
          </a:p>
          <a:p>
            <a:pPr marL="342900" indent="-342900">
              <a:buFont typeface="+mj-lt"/>
              <a:buAutoNum type="alphaLcParenR"/>
            </a:pPr>
            <a:r>
              <a:rPr lang="en-US" dirty="0" smtClean="0"/>
              <a:t>Turn your body away from the speaker.</a:t>
            </a:r>
          </a:p>
          <a:p>
            <a:pPr marL="342900" indent="-342900">
              <a:buFont typeface="+mj-lt"/>
              <a:buAutoNum type="alphaLcParenR"/>
            </a:pPr>
            <a:r>
              <a:rPr lang="en-US" dirty="0" smtClean="0"/>
              <a:t>Nod</a:t>
            </a:r>
          </a:p>
          <a:p>
            <a:pPr marL="342900" indent="-342900">
              <a:buFont typeface="+mj-lt"/>
              <a:buAutoNum type="alphaLcParenR"/>
            </a:pPr>
            <a:r>
              <a:rPr lang="en-US" dirty="0" smtClean="0"/>
              <a:t>Ask questions</a:t>
            </a:r>
          </a:p>
          <a:p>
            <a:pPr marL="342900" indent="-342900">
              <a:buFont typeface="+mj-lt"/>
              <a:buAutoNum type="alphaLcParenR"/>
            </a:pPr>
            <a:endParaRPr lang="en-US" dirty="0"/>
          </a:p>
          <a:p>
            <a:r>
              <a:rPr lang="en-US" dirty="0"/>
              <a:t>What is a way to identify when someone is interested in a topic you are talking about?</a:t>
            </a:r>
          </a:p>
          <a:p>
            <a:pPr marL="342900" indent="-342900" fontAlgn="t">
              <a:buFont typeface="+mj-lt"/>
              <a:buAutoNum type="alphaLcParenR"/>
            </a:pPr>
            <a:r>
              <a:rPr lang="en-US" dirty="0"/>
              <a:t>They are looking at their watch</a:t>
            </a:r>
          </a:p>
          <a:p>
            <a:pPr marL="342900" indent="-342900" fontAlgn="t">
              <a:buFont typeface="+mj-lt"/>
              <a:buAutoNum type="alphaLcParenR"/>
            </a:pPr>
            <a:r>
              <a:rPr lang="en-US" dirty="0"/>
              <a:t>They change the subject</a:t>
            </a:r>
          </a:p>
          <a:p>
            <a:pPr marL="342900" indent="-342900" fontAlgn="t">
              <a:buFont typeface="+mj-lt"/>
              <a:buAutoNum type="alphaLcParenR"/>
            </a:pPr>
            <a:r>
              <a:rPr lang="en-US" dirty="0"/>
              <a:t>They ask questions for more information</a:t>
            </a:r>
          </a:p>
          <a:p>
            <a:pPr marL="342900" indent="-342900" fontAlgn="t">
              <a:buFont typeface="+mj-lt"/>
              <a:buAutoNum type="alphaLcParenR"/>
            </a:pPr>
            <a:r>
              <a:rPr lang="en-US" dirty="0"/>
              <a:t>They </a:t>
            </a:r>
            <a:r>
              <a:rPr lang="en-US" dirty="0" smtClean="0"/>
              <a:t>yawn</a:t>
            </a:r>
          </a:p>
          <a:p>
            <a:pPr marL="342900" indent="-342900" fontAlgn="t">
              <a:buFont typeface="+mj-lt"/>
              <a:buAutoNum type="alphaLcParenR"/>
            </a:pPr>
            <a:endParaRPr lang="en-US" dirty="0"/>
          </a:p>
          <a:p>
            <a:r>
              <a:rPr lang="en-US" dirty="0"/>
              <a:t>Which of the following is an example of active listening?</a:t>
            </a:r>
          </a:p>
          <a:p>
            <a:pPr marL="342900" indent="-342900" fontAlgn="t">
              <a:buFont typeface="+mj-lt"/>
              <a:buAutoNum type="alphaLcParenR"/>
            </a:pPr>
            <a:r>
              <a:rPr lang="en-US" dirty="0"/>
              <a:t>Good eye contact</a:t>
            </a:r>
          </a:p>
          <a:p>
            <a:pPr marL="342900" indent="-342900" fontAlgn="t">
              <a:buFont typeface="+mj-lt"/>
              <a:buAutoNum type="alphaLcParenR"/>
            </a:pPr>
            <a:r>
              <a:rPr lang="en-US" dirty="0"/>
              <a:t>Listener has encouraging facial expressions.</a:t>
            </a:r>
          </a:p>
          <a:p>
            <a:pPr marL="342900" indent="-342900" fontAlgn="t">
              <a:buFont typeface="+mj-lt"/>
              <a:buAutoNum type="alphaLcParenR"/>
            </a:pPr>
            <a:r>
              <a:rPr lang="en-US" dirty="0"/>
              <a:t>Listener shows interest in person</a:t>
            </a:r>
          </a:p>
          <a:p>
            <a:pPr marL="342900" indent="-342900" fontAlgn="t">
              <a:buFont typeface="+mj-lt"/>
              <a:buAutoNum type="alphaLcParenR"/>
            </a:pPr>
            <a:r>
              <a:rPr lang="en-US" dirty="0"/>
              <a:t>All of the above. </a:t>
            </a:r>
          </a:p>
          <a:p>
            <a:pPr fontAlgn="t"/>
            <a:endParaRPr lang="en-US" dirty="0"/>
          </a:p>
          <a:p>
            <a:endParaRPr lang="en-US" dirty="0"/>
          </a:p>
        </p:txBody>
      </p:sp>
    </p:spTree>
    <p:extLst>
      <p:ext uri="{BB962C8B-B14F-4D97-AF65-F5344CB8AC3E}">
        <p14:creationId xmlns:p14="http://schemas.microsoft.com/office/powerpoint/2010/main" val="404777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4613" y="990601"/>
            <a:ext cx="7315200" cy="4876800"/>
          </a:xfrm>
          <a:prstGeom prst="rect">
            <a:avLst/>
          </a:prstGeom>
        </p:spPr>
      </p:pic>
    </p:spTree>
    <p:extLst>
      <p:ext uri="{BB962C8B-B14F-4D97-AF65-F5344CB8AC3E}">
        <p14:creationId xmlns:p14="http://schemas.microsoft.com/office/powerpoint/2010/main" val="1788032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Using informal language or an informal communication method to connect with a senior executive could be counterproductive. Photo Credit: imgarcad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654" y="439387"/>
            <a:ext cx="10426534" cy="579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33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3085" y="117696"/>
            <a:ext cx="6491335" cy="5816977"/>
          </a:xfrm>
          <a:prstGeom prst="rect">
            <a:avLst/>
          </a:prstGeom>
        </p:spPr>
        <p:txBody>
          <a:bodyPr wrap="square">
            <a:spAutoFit/>
          </a:bodyPr>
          <a:lstStyle/>
          <a:p>
            <a:r>
              <a:rPr lang="en-US" sz="3600" b="0" i="0" u="none" strike="noStrike" baseline="0" dirty="0" smtClean="0">
                <a:solidFill>
                  <a:srgbClr val="000000"/>
                </a:solidFill>
                <a:latin typeface="Times New Roman" panose="02020603050405020304" pitchFamily="18" charset="0"/>
              </a:rPr>
              <a:t>Verbal Communication</a:t>
            </a:r>
          </a:p>
          <a:p>
            <a:r>
              <a:rPr lang="en-US" sz="2800" b="0" i="0" u="none" strike="noStrike" baseline="0" dirty="0" smtClean="0">
                <a:solidFill>
                  <a:srgbClr val="000000"/>
                </a:solidFill>
                <a:latin typeface="Times New Roman" panose="02020603050405020304" pitchFamily="18" charset="0"/>
              </a:rPr>
              <a:t>1.Oral                 </a:t>
            </a:r>
          </a:p>
          <a:p>
            <a:endParaRPr lang="en-US" sz="2800" dirty="0">
              <a:solidFill>
                <a:srgbClr val="000000"/>
              </a:solidFill>
              <a:latin typeface="Times New Roman" panose="02020603050405020304" pitchFamily="18" charset="0"/>
            </a:endParaRPr>
          </a:p>
          <a:p>
            <a:r>
              <a:rPr lang="en-US" sz="2800" b="0" i="0" u="none" strike="noStrike" baseline="0" dirty="0" smtClean="0">
                <a:solidFill>
                  <a:srgbClr val="000000"/>
                </a:solidFill>
                <a:latin typeface="Times New Roman" panose="02020603050405020304" pitchFamily="18" charset="0"/>
              </a:rPr>
              <a:t>2. Written</a:t>
            </a:r>
          </a:p>
          <a:p>
            <a:endParaRPr lang="en-US" sz="3600" b="0" i="0" u="none" strike="noStrike" baseline="0" dirty="0" smtClean="0">
              <a:solidFill>
                <a:srgbClr val="000000"/>
              </a:solidFill>
              <a:latin typeface="Times New Roman" panose="02020603050405020304" pitchFamily="18" charset="0"/>
            </a:endParaRPr>
          </a:p>
          <a:p>
            <a:endParaRPr lang="en-US" sz="3600" dirty="0">
              <a:solidFill>
                <a:srgbClr val="000000"/>
              </a:solidFill>
              <a:latin typeface="Times New Roman" panose="02020603050405020304" pitchFamily="18" charset="0"/>
            </a:endParaRPr>
          </a:p>
          <a:p>
            <a:r>
              <a:rPr lang="en-US" sz="3600" b="0" i="0" u="none" strike="noStrike" baseline="0" dirty="0" smtClean="0">
                <a:solidFill>
                  <a:srgbClr val="000000"/>
                </a:solidFill>
                <a:latin typeface="Times New Roman" panose="02020603050405020304" pitchFamily="18" charset="0"/>
              </a:rPr>
              <a:t>Non Verbal Communication</a:t>
            </a:r>
          </a:p>
          <a:p>
            <a:r>
              <a:rPr lang="en-US" sz="2400" b="0" i="0" u="none" strike="noStrike" baseline="0" dirty="0" smtClean="0">
                <a:solidFill>
                  <a:srgbClr val="000000"/>
                </a:solidFill>
                <a:latin typeface="Times New Roman" panose="02020603050405020304" pitchFamily="18" charset="0"/>
              </a:rPr>
              <a:t>1. kinesics (Body language)</a:t>
            </a:r>
          </a:p>
          <a:p>
            <a:r>
              <a:rPr lang="en-US" sz="2400" b="0" i="0" u="none" strike="noStrike" baseline="0" dirty="0" smtClean="0">
                <a:solidFill>
                  <a:srgbClr val="000000"/>
                </a:solidFill>
                <a:latin typeface="Times New Roman" panose="02020603050405020304" pitchFamily="18" charset="0"/>
              </a:rPr>
              <a:t>2. </a:t>
            </a:r>
            <a:r>
              <a:rPr lang="en-US" sz="2400" b="0" i="0" u="none" strike="noStrike" baseline="0" dirty="0" err="1" smtClean="0">
                <a:solidFill>
                  <a:srgbClr val="000000"/>
                </a:solidFill>
                <a:latin typeface="Times New Roman" panose="02020603050405020304" pitchFamily="18" charset="0"/>
              </a:rPr>
              <a:t>Haptics</a:t>
            </a:r>
            <a:r>
              <a:rPr lang="en-US" sz="2400" b="0" i="0" u="none" strike="noStrike" baseline="0" dirty="0" smtClean="0">
                <a:solidFill>
                  <a:srgbClr val="000000"/>
                </a:solidFill>
                <a:latin typeface="Times New Roman" panose="02020603050405020304" pitchFamily="18" charset="0"/>
              </a:rPr>
              <a:t> (Touch )</a:t>
            </a:r>
          </a:p>
          <a:p>
            <a:r>
              <a:rPr lang="en-US" sz="2400" b="0" i="0" u="none" strike="noStrike" baseline="0" dirty="0" smtClean="0">
                <a:solidFill>
                  <a:srgbClr val="000000"/>
                </a:solidFill>
                <a:latin typeface="Times New Roman" panose="02020603050405020304" pitchFamily="18" charset="0"/>
              </a:rPr>
              <a:t>3. Proxemics (Space distancing)</a:t>
            </a:r>
          </a:p>
          <a:p>
            <a:r>
              <a:rPr lang="en-US" sz="2400" b="0" i="0" u="none" strike="noStrike" baseline="0" dirty="0" smtClean="0">
                <a:solidFill>
                  <a:srgbClr val="000000"/>
                </a:solidFill>
                <a:latin typeface="Times New Roman" panose="02020603050405020304" pitchFamily="18" charset="0"/>
              </a:rPr>
              <a:t>4. </a:t>
            </a:r>
            <a:r>
              <a:rPr lang="en-US" sz="2400" b="0" i="0" u="none" strike="noStrike" baseline="0" dirty="0" err="1" smtClean="0">
                <a:solidFill>
                  <a:srgbClr val="000000"/>
                </a:solidFill>
                <a:latin typeface="Times New Roman" panose="02020603050405020304" pitchFamily="18" charset="0"/>
              </a:rPr>
              <a:t>Chronemics</a:t>
            </a:r>
            <a:r>
              <a:rPr lang="en-US" sz="2400" b="0" i="0" u="none" strike="noStrike" baseline="0" dirty="0" smtClean="0">
                <a:solidFill>
                  <a:srgbClr val="000000"/>
                </a:solidFill>
                <a:latin typeface="Times New Roman" panose="02020603050405020304" pitchFamily="18" charset="0"/>
              </a:rPr>
              <a:t>  </a:t>
            </a:r>
          </a:p>
          <a:p>
            <a:r>
              <a:rPr lang="en-US" sz="2400" b="0" i="0" u="none" strike="noStrike" baseline="0" dirty="0" smtClean="0">
                <a:solidFill>
                  <a:srgbClr val="000000"/>
                </a:solidFill>
                <a:latin typeface="Times New Roman" panose="02020603050405020304" pitchFamily="18" charset="0"/>
              </a:rPr>
              <a:t>5.Sign language</a:t>
            </a:r>
          </a:p>
          <a:p>
            <a:r>
              <a:rPr lang="en-US" sz="2400" b="0" i="0" u="none" strike="noStrike" baseline="0" dirty="0" smtClean="0">
                <a:solidFill>
                  <a:srgbClr val="000000"/>
                </a:solidFill>
                <a:latin typeface="Times New Roman" panose="02020603050405020304" pitchFamily="18" charset="0"/>
              </a:rPr>
              <a:t>6.para language</a:t>
            </a:r>
            <a:endParaRPr lang="en-US" sz="2400" b="0" i="0" u="none" strike="noStrike" baseline="0" dirty="0" smtClean="0">
              <a:solidFill>
                <a:srgbClr val="000000"/>
              </a:solidFill>
              <a:latin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682343" y="3321698"/>
            <a:ext cx="6509657" cy="3536302"/>
          </a:xfrm>
          <a:prstGeom prst="rect">
            <a:avLst/>
          </a:prstGeom>
        </p:spPr>
      </p:pic>
      <p:pic>
        <p:nvPicPr>
          <p:cNvPr id="2050" name="Picture 2" descr="https://www.preemploymentscreen.com/wp/wp-content/uploads/2016/02/Communicate-with-Employees-818491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342" y="-1"/>
            <a:ext cx="6509657" cy="332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549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839" y="0"/>
            <a:ext cx="6123993" cy="2585323"/>
          </a:xfrm>
          <a:prstGeom prst="rect">
            <a:avLst/>
          </a:prstGeom>
        </p:spPr>
        <p:txBody>
          <a:bodyPr wrap="square">
            <a:spAutoFit/>
          </a:bodyPr>
          <a:lstStyle/>
          <a:p>
            <a:r>
              <a:rPr lang="en-US" dirty="0" smtClean="0"/>
              <a:t>VERBAL C OMMUNICATION</a:t>
            </a:r>
          </a:p>
          <a:p>
            <a:endParaRPr lang="en-US" dirty="0"/>
          </a:p>
          <a:p>
            <a:r>
              <a:rPr lang="en-US" dirty="0" smtClean="0"/>
              <a:t>the form of communication in which message is transmitted verbally</a:t>
            </a:r>
          </a:p>
          <a:p>
            <a:endParaRPr lang="en-US" dirty="0" smtClean="0"/>
          </a:p>
          <a:p>
            <a:r>
              <a:rPr lang="en-US" dirty="0" smtClean="0"/>
              <a:t>Verbal communication is done by words, mouth or writing.</a:t>
            </a:r>
          </a:p>
          <a:p>
            <a:endParaRPr lang="en-US" dirty="0" smtClean="0"/>
          </a:p>
          <a:p>
            <a:r>
              <a:rPr lang="en-US" dirty="0" smtClean="0"/>
              <a:t>Objective is to make people understood what we are trying to say</a:t>
            </a:r>
            <a:endParaRPr lang="en-US" dirty="0"/>
          </a:p>
        </p:txBody>
      </p:sp>
      <p:pic>
        <p:nvPicPr>
          <p:cNvPr id="3" name="Picture 2"/>
          <p:cNvPicPr>
            <a:picLocks noChangeAspect="1"/>
          </p:cNvPicPr>
          <p:nvPr/>
        </p:nvPicPr>
        <p:blipFill>
          <a:blip r:embed="rId2"/>
          <a:stretch>
            <a:fillRect/>
          </a:stretch>
        </p:blipFill>
        <p:spPr>
          <a:xfrm>
            <a:off x="6053722" y="0"/>
            <a:ext cx="4377904" cy="3328308"/>
          </a:xfrm>
          <a:prstGeom prst="rect">
            <a:avLst/>
          </a:prstGeom>
        </p:spPr>
      </p:pic>
      <p:pic>
        <p:nvPicPr>
          <p:cNvPr id="4" name="Picture 3"/>
          <p:cNvPicPr>
            <a:picLocks noChangeAspect="1"/>
          </p:cNvPicPr>
          <p:nvPr/>
        </p:nvPicPr>
        <p:blipFill>
          <a:blip r:embed="rId3"/>
          <a:stretch>
            <a:fillRect/>
          </a:stretch>
        </p:blipFill>
        <p:spPr>
          <a:xfrm>
            <a:off x="93306" y="2585322"/>
            <a:ext cx="4123853" cy="4123387"/>
          </a:xfrm>
          <a:prstGeom prst="rect">
            <a:avLst/>
          </a:prstGeom>
        </p:spPr>
      </p:pic>
      <p:pic>
        <p:nvPicPr>
          <p:cNvPr id="5" name="Picture 4"/>
          <p:cNvPicPr>
            <a:picLocks noChangeAspect="1"/>
          </p:cNvPicPr>
          <p:nvPr/>
        </p:nvPicPr>
        <p:blipFill>
          <a:blip r:embed="rId4"/>
          <a:stretch>
            <a:fillRect/>
          </a:stretch>
        </p:blipFill>
        <p:spPr>
          <a:xfrm>
            <a:off x="4123853" y="3227561"/>
            <a:ext cx="5529418" cy="3630439"/>
          </a:xfrm>
          <a:prstGeom prst="rect">
            <a:avLst/>
          </a:prstGeom>
        </p:spPr>
      </p:pic>
    </p:spTree>
    <p:extLst>
      <p:ext uri="{BB962C8B-B14F-4D97-AF65-F5344CB8AC3E}">
        <p14:creationId xmlns:p14="http://schemas.microsoft.com/office/powerpoint/2010/main" val="4097331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494" y="102886"/>
            <a:ext cx="6096000" cy="3293209"/>
          </a:xfrm>
          <a:prstGeom prst="rect">
            <a:avLst/>
          </a:prstGeom>
        </p:spPr>
        <p:txBody>
          <a:bodyPr>
            <a:spAutoFit/>
          </a:bodyPr>
          <a:lstStyle/>
          <a:p>
            <a:r>
              <a:rPr lang="en-US" sz="4000" b="0" i="0" u="none" strike="noStrike" baseline="0" dirty="0" smtClean="0">
                <a:solidFill>
                  <a:srgbClr val="000000"/>
                </a:solidFill>
                <a:latin typeface="Times New Roman" panose="02020603050405020304" pitchFamily="18" charset="0"/>
              </a:rPr>
              <a:t>O</a:t>
            </a:r>
            <a:r>
              <a:rPr lang="en-US" sz="3200" b="0" i="0" u="none" strike="noStrike" baseline="0" dirty="0" smtClean="0">
                <a:solidFill>
                  <a:srgbClr val="000000"/>
                </a:solidFill>
                <a:latin typeface="Times New Roman" panose="02020603050405020304" pitchFamily="18" charset="0"/>
              </a:rPr>
              <a:t>RAL</a:t>
            </a:r>
            <a:r>
              <a:rPr lang="en-US" sz="4000" b="0" i="0" u="none" strike="noStrike" baseline="0" dirty="0" smtClean="0">
                <a:solidFill>
                  <a:srgbClr val="000000"/>
                </a:solidFill>
                <a:latin typeface="Times New Roman" panose="02020603050405020304" pitchFamily="18" charset="0"/>
              </a:rPr>
              <a:t>C</a:t>
            </a:r>
            <a:r>
              <a:rPr lang="en-US" sz="3200" b="0" i="0" u="none" strike="noStrike" baseline="0" dirty="0" smtClean="0">
                <a:solidFill>
                  <a:srgbClr val="000000"/>
                </a:solidFill>
                <a:latin typeface="Times New Roman" panose="02020603050405020304" pitchFamily="18" charset="0"/>
              </a:rPr>
              <a:t>OMMUNICATION</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In oral communication, Spoken words are used.</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It includes face-to-face conversations, speech, telephonic conversation, video, radio, television, voice over internet.</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Communication is influence by volume, speed and clarity of speaking.</a:t>
            </a:r>
            <a:endParaRPr lang="en-US" sz="2400" b="0" i="0" u="none" strike="noStrike" baseline="0" dirty="0" smtClean="0">
              <a:solidFill>
                <a:srgbClr val="000000"/>
              </a:solidFill>
              <a:latin typeface="Arial" panose="020B0604020202020204" pitchFamily="34" charset="0"/>
            </a:endParaRPr>
          </a:p>
        </p:txBody>
      </p:sp>
      <p:pic>
        <p:nvPicPr>
          <p:cNvPr id="4098" name="Picture 2" descr="https://s3.amazonaws.com/lowres.cartoonstock.com/families-pie-last_piece_of_pie-dessert-pudding-pud-dhgn154_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7" y="44628"/>
            <a:ext cx="3993502" cy="34097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3.amazonaws.com/lowres.cartoonstock.com/computers-nonverbal_communication-verbal_communication-scientist-vocal_cord-communication-jknn1162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53" y="3454352"/>
            <a:ext cx="5256245" cy="32523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158204" y="3204677"/>
            <a:ext cx="4298302" cy="3653323"/>
          </a:xfrm>
          <a:prstGeom prst="rect">
            <a:avLst/>
          </a:prstGeom>
        </p:spPr>
      </p:pic>
    </p:spTree>
    <p:extLst>
      <p:ext uri="{BB962C8B-B14F-4D97-AF65-F5344CB8AC3E}">
        <p14:creationId xmlns:p14="http://schemas.microsoft.com/office/powerpoint/2010/main" val="1281799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314" y="0"/>
            <a:ext cx="6083559" cy="6555641"/>
          </a:xfrm>
          <a:prstGeom prst="rect">
            <a:avLst/>
          </a:prstGeom>
        </p:spPr>
        <p:txBody>
          <a:bodyPr wrap="square">
            <a:spAutoFit/>
          </a:bodyPr>
          <a:lstStyle/>
          <a:p>
            <a:r>
              <a:rPr lang="en-US" sz="3600" b="0" i="0" u="none" strike="noStrike" baseline="0" dirty="0" smtClean="0">
                <a:solidFill>
                  <a:srgbClr val="000000"/>
                </a:solidFill>
                <a:latin typeface="Times New Roman" panose="02020603050405020304" pitchFamily="18" charset="0"/>
              </a:rPr>
              <a:t>O</a:t>
            </a:r>
            <a:r>
              <a:rPr lang="en-US" sz="2800" b="0" i="0" u="none" strike="noStrike" baseline="0" dirty="0" smtClean="0">
                <a:solidFill>
                  <a:srgbClr val="000000"/>
                </a:solidFill>
                <a:latin typeface="Times New Roman" panose="02020603050405020304" pitchFamily="18" charset="0"/>
              </a:rPr>
              <a:t>RAL</a:t>
            </a:r>
            <a:r>
              <a:rPr lang="en-US" sz="3600" b="0" i="0" u="none" strike="noStrike" baseline="0" dirty="0" smtClean="0">
                <a:solidFill>
                  <a:srgbClr val="000000"/>
                </a:solidFill>
                <a:latin typeface="Times New Roman" panose="02020603050405020304" pitchFamily="18" charset="0"/>
              </a:rPr>
              <a:t>C</a:t>
            </a:r>
            <a:r>
              <a:rPr lang="en-US" sz="2800" b="0" i="0" u="none" strike="noStrike" baseline="0" dirty="0" smtClean="0">
                <a:solidFill>
                  <a:srgbClr val="000000"/>
                </a:solidFill>
                <a:latin typeface="Times New Roman" panose="02020603050405020304" pitchFamily="18" charset="0"/>
              </a:rPr>
              <a:t>OMMUNICATION</a:t>
            </a:r>
          </a:p>
          <a:p>
            <a:r>
              <a:rPr lang="en-US" sz="2400" b="1" i="0" u="none" strike="noStrike" baseline="0" dirty="0" smtClean="0">
                <a:solidFill>
                  <a:srgbClr val="000000"/>
                </a:solidFill>
                <a:latin typeface="Century Schoolbook" panose="02040604050505020304" pitchFamily="18" charset="0"/>
              </a:rPr>
              <a:t>Advantages</a:t>
            </a:r>
            <a:endParaRPr lang="en-US" sz="2400" b="0" i="0" u="none" strike="noStrike" baseline="0" dirty="0" smtClean="0">
              <a:solidFill>
                <a:srgbClr val="000000"/>
              </a:solidFill>
              <a:latin typeface="Century Schoolbook" panose="02040604050505020304" pitchFamily="18" charset="0"/>
            </a:endParaRP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Quickness in exchange of </a:t>
            </a:r>
          </a:p>
          <a:p>
            <a:r>
              <a:rPr lang="en-US" sz="2400" b="0" i="0" u="none" strike="noStrike" baseline="0" dirty="0" smtClean="0">
                <a:solidFill>
                  <a:srgbClr val="000000"/>
                </a:solidFill>
                <a:latin typeface="Arial" panose="020B0604020202020204" pitchFamily="34" charset="0"/>
              </a:rPr>
              <a:t>Ideas. </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Quick feedback</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Flexibility. </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Personal touch</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Removal of misunderstanding</a:t>
            </a:r>
          </a:p>
          <a:p>
            <a:endParaRPr lang="en-US" sz="2400" b="0" i="0" u="none" strike="noStrike" baseline="0" dirty="0" smtClean="0">
              <a:solidFill>
                <a:srgbClr val="000000"/>
              </a:solidFill>
              <a:latin typeface="Arial" panose="020B0604020202020204" pitchFamily="34" charset="0"/>
            </a:endParaRPr>
          </a:p>
          <a:p>
            <a:r>
              <a:rPr lang="en-US" sz="2400" b="1" i="0" u="none" strike="noStrike" baseline="0" dirty="0" smtClean="0">
                <a:solidFill>
                  <a:srgbClr val="000000"/>
                </a:solidFill>
                <a:latin typeface="Century Schoolbook" panose="02040604050505020304" pitchFamily="18" charset="0"/>
              </a:rPr>
              <a:t>Disadvantages</a:t>
            </a:r>
            <a:endParaRPr lang="en-US" sz="2400" b="0" i="0" u="none" strike="noStrike" baseline="0" dirty="0" smtClean="0">
              <a:solidFill>
                <a:srgbClr val="000000"/>
              </a:solidFill>
              <a:latin typeface="Century Schoolbook" panose="02040604050505020304" pitchFamily="18" charset="0"/>
            </a:endParaRP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Unfit for lengthy message.</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Unfit for policy matters.</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Lack of written proof.</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Expensive method.</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Lack of clarity.</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Misuse of time.</a:t>
            </a:r>
          </a:p>
          <a:p>
            <a:r>
              <a:rPr lang="en-US" sz="1600" b="0" i="0" u="none" strike="noStrike" baseline="0" dirty="0" smtClean="0">
                <a:solidFill>
                  <a:srgbClr val="000000"/>
                </a:solidFill>
                <a:latin typeface="Wingdings" panose="05000000000000000000" pitchFamily="2" charset="2"/>
              </a:rPr>
              <a:t></a:t>
            </a:r>
            <a:r>
              <a:rPr lang="en-US" sz="2400" b="0" i="0" u="none" strike="noStrike" baseline="0" dirty="0" smtClean="0">
                <a:solidFill>
                  <a:srgbClr val="000000"/>
                </a:solidFill>
                <a:latin typeface="Arial" panose="020B0604020202020204" pitchFamily="34" charset="0"/>
              </a:rPr>
              <a:t>Presence of both the parties is necessary.</a:t>
            </a:r>
            <a:endParaRPr lang="en-US" sz="2400" b="0" i="0" u="none" strike="noStrike" baseline="0" dirty="0" smtClean="0">
              <a:solidFill>
                <a:srgbClr val="000000"/>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4637022" y="83004"/>
            <a:ext cx="3533775" cy="2380278"/>
          </a:xfrm>
          <a:prstGeom prst="rect">
            <a:avLst/>
          </a:prstGeom>
        </p:spPr>
      </p:pic>
      <p:pic>
        <p:nvPicPr>
          <p:cNvPr id="5122" name="Picture 2" descr="https://i.pinimg.com/236x/70/a0/e7/70a0e7a2e4987d04a7f4e2b342285349--communication-carto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577" y="83004"/>
            <a:ext cx="2456770" cy="2295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lowres.jantoo.com/food-drink-communication_problems-married-communication_breakdowns-guts-shopping-73932139_l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022" y="2378334"/>
            <a:ext cx="3810000" cy="38351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8527541" y="3045786"/>
            <a:ext cx="3664459" cy="3509855"/>
          </a:xfrm>
          <a:prstGeom prst="rect">
            <a:avLst/>
          </a:prstGeom>
        </p:spPr>
      </p:pic>
    </p:spTree>
    <p:extLst>
      <p:ext uri="{BB962C8B-B14F-4D97-AF65-F5344CB8AC3E}">
        <p14:creationId xmlns:p14="http://schemas.microsoft.com/office/powerpoint/2010/main" val="2826444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13268" cy="6986528"/>
          </a:xfrm>
          <a:prstGeom prst="rect">
            <a:avLst/>
          </a:prstGeom>
        </p:spPr>
        <p:txBody>
          <a:bodyPr wrap="square">
            <a:spAutoFit/>
          </a:bodyPr>
          <a:lstStyle/>
          <a:p>
            <a:r>
              <a:rPr lang="en-US" sz="3200" dirty="0" smtClean="0"/>
              <a:t>WRITTEN C OMMUNICATION</a:t>
            </a:r>
          </a:p>
          <a:p>
            <a:r>
              <a:rPr lang="en-US" sz="3200" dirty="0" smtClean="0"/>
              <a:t>In written communication, written signs or symbols</a:t>
            </a:r>
          </a:p>
          <a:p>
            <a:r>
              <a:rPr lang="en-US" sz="3200" dirty="0" smtClean="0"/>
              <a:t>are used to communicate.</a:t>
            </a:r>
          </a:p>
          <a:p>
            <a:r>
              <a:rPr lang="en-US" sz="3200" dirty="0" smtClean="0"/>
              <a:t>In written communication message can be</a:t>
            </a:r>
          </a:p>
          <a:p>
            <a:r>
              <a:rPr lang="en-US" sz="3200" dirty="0" smtClean="0"/>
              <a:t>transmitted via email, letter, report, memo etc.</a:t>
            </a:r>
          </a:p>
          <a:p>
            <a:r>
              <a:rPr lang="en-US" sz="3200" dirty="0" smtClean="0"/>
              <a:t>In written communication, is influenced by the</a:t>
            </a:r>
          </a:p>
          <a:p>
            <a:r>
              <a:rPr lang="en-US" sz="3200" dirty="0" smtClean="0"/>
              <a:t>vocabulary &amp; grammar used, writing style, precision</a:t>
            </a:r>
          </a:p>
          <a:p>
            <a:r>
              <a:rPr lang="en-US" sz="3200" dirty="0" smtClean="0"/>
              <a:t>and clarity of the language used.</a:t>
            </a:r>
            <a:endParaRPr lang="en-US" sz="3200" dirty="0"/>
          </a:p>
        </p:txBody>
      </p:sp>
      <p:pic>
        <p:nvPicPr>
          <p:cNvPr id="3" name="Picture 2"/>
          <p:cNvPicPr>
            <a:picLocks noChangeAspect="1"/>
          </p:cNvPicPr>
          <p:nvPr/>
        </p:nvPicPr>
        <p:blipFill>
          <a:blip r:embed="rId2"/>
          <a:stretch>
            <a:fillRect/>
          </a:stretch>
        </p:blipFill>
        <p:spPr>
          <a:xfrm>
            <a:off x="8953994" y="0"/>
            <a:ext cx="3238005" cy="2857500"/>
          </a:xfrm>
          <a:prstGeom prst="rect">
            <a:avLst/>
          </a:prstGeom>
        </p:spPr>
      </p:pic>
      <p:pic>
        <p:nvPicPr>
          <p:cNvPr id="4" name="Picture 3"/>
          <p:cNvPicPr>
            <a:picLocks noChangeAspect="1"/>
          </p:cNvPicPr>
          <p:nvPr/>
        </p:nvPicPr>
        <p:blipFill>
          <a:blip r:embed="rId3"/>
          <a:stretch>
            <a:fillRect/>
          </a:stretch>
        </p:blipFill>
        <p:spPr>
          <a:xfrm>
            <a:off x="5011388" y="83127"/>
            <a:ext cx="3883230" cy="6650182"/>
          </a:xfrm>
          <a:prstGeom prst="rect">
            <a:avLst/>
          </a:prstGeom>
        </p:spPr>
      </p:pic>
      <p:pic>
        <p:nvPicPr>
          <p:cNvPr id="5" name="Picture 4"/>
          <p:cNvPicPr>
            <a:picLocks noChangeAspect="1"/>
          </p:cNvPicPr>
          <p:nvPr/>
        </p:nvPicPr>
        <p:blipFill>
          <a:blip r:embed="rId4"/>
          <a:stretch>
            <a:fillRect/>
          </a:stretch>
        </p:blipFill>
        <p:spPr>
          <a:xfrm>
            <a:off x="8953994" y="2857499"/>
            <a:ext cx="3238005" cy="3875809"/>
          </a:xfrm>
          <a:prstGeom prst="rect">
            <a:avLst/>
          </a:prstGeom>
        </p:spPr>
      </p:pic>
    </p:spTree>
    <p:extLst>
      <p:ext uri="{BB962C8B-B14F-4D97-AF65-F5344CB8AC3E}">
        <p14:creationId xmlns:p14="http://schemas.microsoft.com/office/powerpoint/2010/main" val="2073030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795" y="0"/>
            <a:ext cx="6096000" cy="6124754"/>
          </a:xfrm>
          <a:prstGeom prst="rect">
            <a:avLst/>
          </a:prstGeom>
        </p:spPr>
        <p:txBody>
          <a:bodyPr>
            <a:spAutoFit/>
          </a:bodyPr>
          <a:lstStyle/>
          <a:p>
            <a:r>
              <a:rPr lang="en-US" sz="4000" b="1" i="0" u="none" strike="noStrike" baseline="0" dirty="0" smtClean="0">
                <a:solidFill>
                  <a:srgbClr val="000000"/>
                </a:solidFill>
                <a:latin typeface="Times New Roman" panose="02020603050405020304" pitchFamily="18" charset="0"/>
              </a:rPr>
              <a:t>W</a:t>
            </a:r>
            <a:r>
              <a:rPr lang="en-US" sz="3200" b="1" i="0" u="none" strike="noStrike" baseline="0" dirty="0" smtClean="0">
                <a:solidFill>
                  <a:srgbClr val="000000"/>
                </a:solidFill>
                <a:latin typeface="Times New Roman" panose="02020603050405020304" pitchFamily="18" charset="0"/>
              </a:rPr>
              <a:t>RITTEN</a:t>
            </a:r>
            <a:r>
              <a:rPr lang="en-US" sz="4000" b="1" i="0" u="none" strike="noStrike" baseline="0" dirty="0" smtClean="0">
                <a:solidFill>
                  <a:srgbClr val="000000"/>
                </a:solidFill>
                <a:latin typeface="Times New Roman" panose="02020603050405020304" pitchFamily="18" charset="0"/>
              </a:rPr>
              <a:t>C</a:t>
            </a:r>
            <a:r>
              <a:rPr lang="en-US" sz="3200" b="1" i="0" u="none" strike="noStrike" baseline="0" dirty="0" smtClean="0">
                <a:solidFill>
                  <a:srgbClr val="000000"/>
                </a:solidFill>
                <a:latin typeface="Times New Roman" panose="02020603050405020304" pitchFamily="18" charset="0"/>
              </a:rPr>
              <a:t>OMMUNICATION</a:t>
            </a:r>
            <a:endParaRPr lang="en-US" sz="3200" b="0" i="0" u="none" strike="noStrike" baseline="0" dirty="0" smtClean="0">
              <a:solidFill>
                <a:srgbClr val="000000"/>
              </a:solidFill>
              <a:latin typeface="Times New Roman" panose="02020603050405020304" pitchFamily="18" charset="0"/>
            </a:endParaRPr>
          </a:p>
          <a:p>
            <a:endParaRPr lang="en-US" sz="3200" b="0" i="0" u="none" strike="noStrike" baseline="0" dirty="0" smtClean="0">
              <a:latin typeface="Times New Roman" panose="02020603050405020304" pitchFamily="18" charset="0"/>
            </a:endParaRPr>
          </a:p>
          <a:p>
            <a:r>
              <a:rPr lang="en-US" sz="2800" b="1" i="0" u="none" strike="noStrike" baseline="0" dirty="0" smtClean="0">
                <a:latin typeface="Arial" panose="020B0604020202020204" pitchFamily="34" charset="0"/>
              </a:rPr>
              <a:t>ADVANTAGES</a:t>
            </a:r>
            <a:endParaRPr lang="en-US" sz="2800" b="0" i="0" u="none" strike="noStrike" baseline="0" dirty="0" smtClean="0">
              <a:latin typeface="Arial" panose="020B0604020202020204" pitchFamily="34" charset="0"/>
            </a:endParaRP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Suitable for lengthy messages</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Written proof</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Clear message</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Less expensive method</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Presence of both the parties .</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is not necessary</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True and effective</a:t>
            </a:r>
          </a:p>
          <a:p>
            <a:endParaRPr lang="en-US" sz="2400" b="0" i="0" u="none" strike="noStrike" baseline="0" dirty="0" smtClean="0">
              <a:latin typeface="Arial" panose="020B0604020202020204" pitchFamily="34" charset="0"/>
            </a:endParaRPr>
          </a:p>
          <a:p>
            <a:r>
              <a:rPr lang="en-US" sz="2800" b="1" i="0" u="none" strike="noStrike" baseline="0" dirty="0" smtClean="0">
                <a:latin typeface="Arial" panose="020B0604020202020204" pitchFamily="34" charset="0"/>
              </a:rPr>
              <a:t>DISADVANTAGES</a:t>
            </a:r>
            <a:endParaRPr lang="en-US" sz="2800" b="0" i="0" u="none" strike="noStrike" baseline="0" dirty="0" smtClean="0">
              <a:latin typeface="Arial" panose="020B0604020202020204" pitchFamily="34" charset="0"/>
            </a:endParaRP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Unfit for uneducated persons</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Lack of secrecy</a:t>
            </a:r>
          </a:p>
          <a:p>
            <a:r>
              <a:rPr lang="en-US" sz="2000" b="0" i="0" u="none" strike="noStrike" baseline="0" dirty="0" smtClean="0">
                <a:latin typeface="Wingdings" panose="05000000000000000000" pitchFamily="2" charset="2"/>
              </a:rPr>
              <a:t></a:t>
            </a:r>
            <a:r>
              <a:rPr lang="en-US" sz="2400" b="0" i="0" u="none" strike="noStrike" baseline="0" dirty="0" smtClean="0">
                <a:latin typeface="Arial" panose="020B0604020202020204" pitchFamily="34" charset="0"/>
              </a:rPr>
              <a:t>No quick feedback.</a:t>
            </a:r>
            <a:endParaRPr lang="en-US" sz="2400" b="0" i="0" u="none" strike="noStrike" baseline="0" dirty="0" smtClean="0">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6096000" y="0"/>
            <a:ext cx="6096000" cy="3162300"/>
          </a:xfrm>
          <a:prstGeom prst="rect">
            <a:avLst/>
          </a:prstGeom>
        </p:spPr>
      </p:pic>
      <p:pic>
        <p:nvPicPr>
          <p:cNvPr id="6146" name="Picture 2" descr="https://s-media-cache-ak0.pinimg.com/236x/db/48/62/db486243e409c5cd26ce6a7b6f91a878--comic-sans-my-frie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569" y="3162300"/>
            <a:ext cx="2247900" cy="2400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303325" y="3257056"/>
            <a:ext cx="4548249" cy="3488128"/>
          </a:xfrm>
          <a:prstGeom prst="rect">
            <a:avLst/>
          </a:prstGeom>
        </p:spPr>
      </p:pic>
    </p:spTree>
    <p:extLst>
      <p:ext uri="{BB962C8B-B14F-4D97-AF65-F5344CB8AC3E}">
        <p14:creationId xmlns:p14="http://schemas.microsoft.com/office/powerpoint/2010/main" val="3697473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1105</Words>
  <Application>Microsoft Office PowerPoint</Application>
  <PresentationFormat>Widescreen</PresentationFormat>
  <Paragraphs>190</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Century Schoolbook</vt:lpstr>
      <vt:lpstr>Georgia</vt:lpstr>
      <vt:lpstr>Times New Roman</vt:lpstr>
      <vt:lpstr>Wingdings</vt:lpstr>
      <vt:lpstr>Wingdings 2</vt:lpstr>
      <vt:lpstr>Office Theme</vt:lpstr>
      <vt:lpstr>Communication and its Types</vt:lpstr>
      <vt:lpstr>Let’s Define Communication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for Review</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its Types</dc:title>
  <dc:creator>SUKANYA</dc:creator>
  <cp:lastModifiedBy>SUKANYA</cp:lastModifiedBy>
  <cp:revision>18</cp:revision>
  <dcterms:created xsi:type="dcterms:W3CDTF">2020-09-18T07:44:21Z</dcterms:created>
  <dcterms:modified xsi:type="dcterms:W3CDTF">2020-09-18T10:17:15Z</dcterms:modified>
</cp:coreProperties>
</file>